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79" r:id="rId6"/>
    <p:sldId id="260" r:id="rId7"/>
    <p:sldId id="261" r:id="rId8"/>
    <p:sldId id="262" r:id="rId9"/>
    <p:sldId id="263" r:id="rId10"/>
    <p:sldId id="264" r:id="rId11"/>
    <p:sldId id="269" r:id="rId12"/>
    <p:sldId id="265" r:id="rId13"/>
    <p:sldId id="266" r:id="rId14"/>
    <p:sldId id="267" r:id="rId15"/>
    <p:sldId id="268" r:id="rId16"/>
    <p:sldId id="270" r:id="rId17"/>
    <p:sldId id="272" r:id="rId18"/>
    <p:sldId id="271" r:id="rId19"/>
    <p:sldId id="274" r:id="rId20"/>
    <p:sldId id="278" r:id="rId21"/>
    <p:sldId id="275" r:id="rId22"/>
    <p:sldId id="288" r:id="rId23"/>
    <p:sldId id="276" r:id="rId24"/>
    <p:sldId id="277" r:id="rId25"/>
    <p:sldId id="280" r:id="rId26"/>
    <p:sldId id="281" r:id="rId27"/>
    <p:sldId id="282" r:id="rId28"/>
    <p:sldId id="284" r:id="rId29"/>
    <p:sldId id="283" r:id="rId30"/>
    <p:sldId id="285" r:id="rId31"/>
    <p:sldId id="286" r:id="rId32"/>
    <p:sldId id="287" r:id="rId33"/>
    <p:sldId id="289"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1" d="100"/>
          <a:sy n="91"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BA5802D-B0F6-4B81-86DA-07761B372A84}" type="datetimeFigureOut">
              <a:rPr lang="en-GB" smtClean="0"/>
              <a:t>23/11/2019</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0103AA4D-E3CA-404A-92B4-56265BD85D8B}" type="slidenum">
              <a:rPr lang="en-GB" smtClean="0"/>
              <a:t>‹#›</a:t>
            </a:fld>
            <a:endParaRPr lang="en-GB"/>
          </a:p>
        </p:txBody>
      </p:sp>
    </p:spTree>
    <p:extLst>
      <p:ext uri="{BB962C8B-B14F-4D97-AF65-F5344CB8AC3E}">
        <p14:creationId xmlns:p14="http://schemas.microsoft.com/office/powerpoint/2010/main" val="3091572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A5802D-B0F6-4B81-86DA-07761B372A84}" type="datetimeFigureOut">
              <a:rPr lang="en-GB" smtClean="0"/>
              <a:t>23/11/2019</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103AA4D-E3CA-404A-92B4-56265BD85D8B}" type="slidenum">
              <a:rPr lang="en-GB" smtClean="0"/>
              <a:t>‹#›</a:t>
            </a:fld>
            <a:endParaRPr lang="en-GB"/>
          </a:p>
        </p:txBody>
      </p:sp>
    </p:spTree>
    <p:extLst>
      <p:ext uri="{BB962C8B-B14F-4D97-AF65-F5344CB8AC3E}">
        <p14:creationId xmlns:p14="http://schemas.microsoft.com/office/powerpoint/2010/main" val="2640727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BA5802D-B0F6-4B81-86DA-07761B372A84}" type="datetimeFigureOut">
              <a:rPr lang="en-GB" smtClean="0"/>
              <a:t>23/11/2019</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103AA4D-E3CA-404A-92B4-56265BD85D8B}" type="slidenum">
              <a:rPr lang="en-GB" smtClean="0"/>
              <a:t>‹#›</a:t>
            </a:fld>
            <a:endParaRPr lang="en-GB"/>
          </a:p>
        </p:txBody>
      </p:sp>
    </p:spTree>
    <p:extLst>
      <p:ext uri="{BB962C8B-B14F-4D97-AF65-F5344CB8AC3E}">
        <p14:creationId xmlns:p14="http://schemas.microsoft.com/office/powerpoint/2010/main" val="34458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BA5802D-B0F6-4B81-86DA-07761B372A84}" type="datetimeFigureOut">
              <a:rPr lang="en-GB" smtClean="0"/>
              <a:t>23/11/2019</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0103AA4D-E3CA-404A-92B4-56265BD85D8B}" type="slidenum">
              <a:rPr lang="en-GB" smtClean="0"/>
              <a:t>‹#›</a:t>
            </a:fld>
            <a:endParaRPr lang="en-GB"/>
          </a:p>
        </p:txBody>
      </p:sp>
    </p:spTree>
    <p:extLst>
      <p:ext uri="{BB962C8B-B14F-4D97-AF65-F5344CB8AC3E}">
        <p14:creationId xmlns:p14="http://schemas.microsoft.com/office/powerpoint/2010/main" val="1833153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BA5802D-B0F6-4B81-86DA-07761B372A84}" type="datetimeFigureOut">
              <a:rPr lang="en-GB" smtClean="0"/>
              <a:t>23/11/2019</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0103AA4D-E3CA-404A-92B4-56265BD85D8B}" type="slidenum">
              <a:rPr lang="en-GB" smtClean="0"/>
              <a:t>‹#›</a:t>
            </a:fld>
            <a:endParaRPr lang="en-GB"/>
          </a:p>
        </p:txBody>
      </p:sp>
    </p:spTree>
    <p:extLst>
      <p:ext uri="{BB962C8B-B14F-4D97-AF65-F5344CB8AC3E}">
        <p14:creationId xmlns:p14="http://schemas.microsoft.com/office/powerpoint/2010/main" val="607349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BA5802D-B0F6-4B81-86DA-07761B372A84}" type="datetimeFigureOut">
              <a:rPr lang="en-GB" smtClean="0"/>
              <a:t>23/11/2019</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103AA4D-E3CA-404A-92B4-56265BD85D8B}" type="slidenum">
              <a:rPr lang="en-GB" smtClean="0"/>
              <a:t>‹#›</a:t>
            </a:fld>
            <a:endParaRPr lang="en-GB"/>
          </a:p>
        </p:txBody>
      </p:sp>
    </p:spTree>
    <p:extLst>
      <p:ext uri="{BB962C8B-B14F-4D97-AF65-F5344CB8AC3E}">
        <p14:creationId xmlns:p14="http://schemas.microsoft.com/office/powerpoint/2010/main" val="31195035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A5802D-B0F6-4B81-86DA-07761B372A84}" type="datetimeFigureOut">
              <a:rPr lang="en-GB" smtClean="0"/>
              <a:t>23/11/2019</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103AA4D-E3CA-404A-92B4-56265BD85D8B}" type="slidenum">
              <a:rPr lang="en-GB" smtClean="0"/>
              <a:t>‹#›</a:t>
            </a:fld>
            <a:endParaRPr lang="en-GB"/>
          </a:p>
        </p:txBody>
      </p:sp>
    </p:spTree>
    <p:extLst>
      <p:ext uri="{BB962C8B-B14F-4D97-AF65-F5344CB8AC3E}">
        <p14:creationId xmlns:p14="http://schemas.microsoft.com/office/powerpoint/2010/main" val="46063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BA5802D-B0F6-4B81-86DA-07761B372A84}" type="datetimeFigureOut">
              <a:rPr lang="en-GB" smtClean="0"/>
              <a:t>23/11/2019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103AA4D-E3CA-404A-92B4-56265BD85D8B}" type="slidenum">
              <a:rPr lang="en-GB" smtClean="0"/>
              <a:t>‹#›</a:t>
            </a:fld>
            <a:endParaRPr lang="en-GB"/>
          </a:p>
        </p:txBody>
      </p:sp>
    </p:spTree>
    <p:extLst>
      <p:ext uri="{BB962C8B-B14F-4D97-AF65-F5344CB8AC3E}">
        <p14:creationId xmlns:p14="http://schemas.microsoft.com/office/powerpoint/2010/main" val="1408733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BA5802D-B0F6-4B81-86DA-07761B372A84}" type="datetimeFigureOut">
              <a:rPr lang="en-GB" smtClean="0"/>
              <a:t>23/11/2019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103AA4D-E3CA-404A-92B4-56265BD85D8B}" type="slidenum">
              <a:rPr lang="en-GB" smtClean="0"/>
              <a:t>‹#›</a:t>
            </a:fld>
            <a:endParaRPr lang="en-GB"/>
          </a:p>
        </p:txBody>
      </p:sp>
    </p:spTree>
    <p:extLst>
      <p:ext uri="{BB962C8B-B14F-4D97-AF65-F5344CB8AC3E}">
        <p14:creationId xmlns:p14="http://schemas.microsoft.com/office/powerpoint/2010/main" val="3920061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BA5802D-B0F6-4B81-86DA-07761B372A84}" type="datetimeFigureOut">
              <a:rPr lang="en-GB" smtClean="0"/>
              <a:t>23/11/2019</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103AA4D-E3CA-404A-92B4-56265BD85D8B}" type="slidenum">
              <a:rPr lang="en-GB" smtClean="0"/>
              <a:t>‹#›</a:t>
            </a:fld>
            <a:endParaRPr lang="en-GB"/>
          </a:p>
        </p:txBody>
      </p:sp>
    </p:spTree>
    <p:extLst>
      <p:ext uri="{BB962C8B-B14F-4D97-AF65-F5344CB8AC3E}">
        <p14:creationId xmlns:p14="http://schemas.microsoft.com/office/powerpoint/2010/main" val="1922178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BA5802D-B0F6-4B81-86DA-07761B372A84}" type="datetimeFigureOut">
              <a:rPr lang="en-GB" smtClean="0"/>
              <a:t>23/11/2019</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103AA4D-E3CA-404A-92B4-56265BD85D8B}"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4969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7BA5802D-B0F6-4B81-86DA-07761B372A84}" type="datetimeFigureOut">
              <a:rPr lang="en-GB" smtClean="0"/>
              <a:t>23/11/2019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103AA4D-E3CA-404A-92B4-56265BD85D8B}" type="slidenum">
              <a:rPr lang="en-GB" smtClean="0"/>
              <a:t>‹#›</a:t>
            </a:fld>
            <a:endParaRPr lang="en-GB"/>
          </a:p>
        </p:txBody>
      </p:sp>
    </p:spTree>
    <p:extLst>
      <p:ext uri="{BB962C8B-B14F-4D97-AF65-F5344CB8AC3E}">
        <p14:creationId xmlns:p14="http://schemas.microsoft.com/office/powerpoint/2010/main" val="21773946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7BA5802D-B0F6-4B81-86DA-07761B372A84}" type="datetimeFigureOut">
              <a:rPr lang="en-GB" smtClean="0"/>
              <a:t>23/11/2019</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103AA4D-E3CA-404A-92B4-56265BD85D8B}"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325843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7BA5802D-B0F6-4B81-86DA-07761B372A84}" type="datetimeFigureOut">
              <a:rPr lang="en-GB" smtClean="0"/>
              <a:t>23/11/2019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103AA4D-E3CA-404A-92B4-56265BD85D8B}" type="slidenum">
              <a:rPr lang="en-GB" smtClean="0"/>
              <a:t>‹#›</a:t>
            </a:fld>
            <a:endParaRPr lang="en-GB"/>
          </a:p>
        </p:txBody>
      </p:sp>
    </p:spTree>
    <p:extLst>
      <p:ext uri="{BB962C8B-B14F-4D97-AF65-F5344CB8AC3E}">
        <p14:creationId xmlns:p14="http://schemas.microsoft.com/office/powerpoint/2010/main" val="23440682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A5802D-B0F6-4B81-86DA-07761B372A84}" type="datetimeFigureOut">
              <a:rPr lang="en-GB" smtClean="0"/>
              <a:t>23/11/2019</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103AA4D-E3CA-404A-92B4-56265BD85D8B}" type="slidenum">
              <a:rPr lang="en-GB" smtClean="0"/>
              <a:t>‹#›</a:t>
            </a:fld>
            <a:endParaRPr lang="en-GB"/>
          </a:p>
        </p:txBody>
      </p:sp>
    </p:spTree>
    <p:extLst>
      <p:ext uri="{BB962C8B-B14F-4D97-AF65-F5344CB8AC3E}">
        <p14:creationId xmlns:p14="http://schemas.microsoft.com/office/powerpoint/2010/main" val="16715382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A5802D-B0F6-4B81-86DA-07761B372A84}" type="datetimeFigureOut">
              <a:rPr lang="en-GB" smtClean="0"/>
              <a:t>23/11/2019</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103AA4D-E3CA-404A-92B4-56265BD85D8B}" type="slidenum">
              <a:rPr lang="en-GB" smtClean="0"/>
              <a:t>‹#›</a:t>
            </a:fld>
            <a:endParaRPr lang="en-GB"/>
          </a:p>
        </p:txBody>
      </p:sp>
    </p:spTree>
    <p:extLst>
      <p:ext uri="{BB962C8B-B14F-4D97-AF65-F5344CB8AC3E}">
        <p14:creationId xmlns:p14="http://schemas.microsoft.com/office/powerpoint/2010/main" val="26231364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BA5802D-B0F6-4B81-86DA-07761B372A84}" type="datetimeFigureOut">
              <a:rPr lang="en-GB" smtClean="0"/>
              <a:t>23/11/2019</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0103AA4D-E3CA-404A-92B4-56265BD85D8B}" type="slidenum">
              <a:rPr lang="en-GB" smtClean="0"/>
              <a:t>‹#›</a:t>
            </a:fld>
            <a:endParaRPr lang="en-GB"/>
          </a:p>
        </p:txBody>
      </p:sp>
    </p:spTree>
    <p:extLst>
      <p:ext uri="{BB962C8B-B14F-4D97-AF65-F5344CB8AC3E}">
        <p14:creationId xmlns:p14="http://schemas.microsoft.com/office/powerpoint/2010/main" val="25084138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304800"/>
            <a:ext cx="8915399" cy="2585545"/>
          </a:xfrm>
        </p:spPr>
        <p:txBody>
          <a:bodyPr>
            <a:normAutofit/>
          </a:bodyPr>
          <a:lstStyle/>
          <a:p>
            <a:pPr algn="ctr"/>
            <a:r>
              <a:rPr lang="en-GB" sz="13800" dirty="0" smtClean="0"/>
              <a:t>MCH</a:t>
            </a:r>
            <a:endParaRPr lang="en-GB" sz="13800" dirty="0"/>
          </a:p>
        </p:txBody>
      </p:sp>
      <p:sp>
        <p:nvSpPr>
          <p:cNvPr id="3" name="Subtitle 2"/>
          <p:cNvSpPr>
            <a:spLocks noGrp="1"/>
          </p:cNvSpPr>
          <p:nvPr>
            <p:ph type="subTitle" idx="1"/>
          </p:nvPr>
        </p:nvSpPr>
        <p:spPr>
          <a:xfrm>
            <a:off x="2589213" y="3720663"/>
            <a:ext cx="8915399" cy="2183000"/>
          </a:xfrm>
        </p:spPr>
        <p:txBody>
          <a:bodyPr>
            <a:normAutofit lnSpcReduction="10000"/>
          </a:bodyPr>
          <a:lstStyle/>
          <a:p>
            <a:pPr algn="ctr"/>
            <a:r>
              <a:rPr lang="en-GB" sz="4800" dirty="0" smtClean="0"/>
              <a:t>Core Standards – working together to develop skills for learning and living.</a:t>
            </a:r>
            <a:endParaRPr lang="en-GB" sz="4800" dirty="0"/>
          </a:p>
        </p:txBody>
      </p:sp>
    </p:spTree>
    <p:extLst>
      <p:ext uri="{BB962C8B-B14F-4D97-AF65-F5344CB8AC3E}">
        <p14:creationId xmlns:p14="http://schemas.microsoft.com/office/powerpoint/2010/main" val="16369504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MCH support </a:t>
            </a:r>
            <a:endParaRPr lang="en-GB" sz="4400" dirty="0"/>
          </a:p>
        </p:txBody>
      </p:sp>
      <p:sp>
        <p:nvSpPr>
          <p:cNvPr id="3" name="Content Placeholder 2"/>
          <p:cNvSpPr>
            <a:spLocks noGrp="1"/>
          </p:cNvSpPr>
          <p:nvPr>
            <p:ph idx="1"/>
          </p:nvPr>
        </p:nvSpPr>
        <p:spPr>
          <a:xfrm>
            <a:off x="2589212" y="1418897"/>
            <a:ext cx="8915400" cy="5076496"/>
          </a:xfrm>
        </p:spPr>
        <p:txBody>
          <a:bodyPr>
            <a:normAutofit/>
          </a:bodyPr>
          <a:lstStyle/>
          <a:p>
            <a:r>
              <a:rPr lang="en-GB" sz="2800" dirty="0" smtClean="0"/>
              <a:t>Speech and language </a:t>
            </a:r>
          </a:p>
          <a:p>
            <a:r>
              <a:rPr lang="en-GB" sz="2800" dirty="0" smtClean="0"/>
              <a:t>ADHD</a:t>
            </a:r>
          </a:p>
          <a:p>
            <a:r>
              <a:rPr lang="en-GB" sz="2800" dirty="0" smtClean="0"/>
              <a:t>ASD</a:t>
            </a:r>
          </a:p>
          <a:p>
            <a:r>
              <a:rPr lang="en-GB" sz="2800" dirty="0" smtClean="0"/>
              <a:t>OT </a:t>
            </a:r>
          </a:p>
          <a:p>
            <a:r>
              <a:rPr lang="en-GB" sz="2800" dirty="0" smtClean="0"/>
              <a:t>Podiatry </a:t>
            </a:r>
          </a:p>
          <a:p>
            <a:r>
              <a:rPr lang="en-GB" sz="2800" dirty="0" smtClean="0"/>
              <a:t>School nursing team – sleep/eating/asthma/continence </a:t>
            </a:r>
          </a:p>
          <a:p>
            <a:r>
              <a:rPr lang="en-GB" sz="2800" dirty="0" smtClean="0"/>
              <a:t>Physiotherapy </a:t>
            </a:r>
          </a:p>
          <a:p>
            <a:r>
              <a:rPr lang="en-GB" sz="2800" dirty="0" smtClean="0"/>
              <a:t>Audiology </a:t>
            </a:r>
          </a:p>
          <a:p>
            <a:endParaRPr lang="en-GB" dirty="0" smtClean="0"/>
          </a:p>
          <a:p>
            <a:endParaRPr lang="en-GB" dirty="0" smtClean="0"/>
          </a:p>
          <a:p>
            <a:endParaRPr lang="en-GB" dirty="0"/>
          </a:p>
        </p:txBody>
      </p:sp>
    </p:spTree>
    <p:extLst>
      <p:ext uri="{BB962C8B-B14F-4D97-AF65-F5344CB8AC3E}">
        <p14:creationId xmlns:p14="http://schemas.microsoft.com/office/powerpoint/2010/main" val="41079895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t>How do we access this? </a:t>
            </a:r>
            <a:endParaRPr lang="en-GB" sz="4800" dirty="0"/>
          </a:p>
        </p:txBody>
      </p:sp>
      <p:sp>
        <p:nvSpPr>
          <p:cNvPr id="3" name="Content Placeholder 2"/>
          <p:cNvSpPr>
            <a:spLocks noGrp="1"/>
          </p:cNvSpPr>
          <p:nvPr>
            <p:ph idx="1"/>
          </p:nvPr>
        </p:nvSpPr>
        <p:spPr/>
        <p:txBody>
          <a:bodyPr>
            <a:noAutofit/>
          </a:bodyPr>
          <a:lstStyle/>
          <a:p>
            <a:r>
              <a:rPr lang="en-GB" sz="4400" dirty="0" smtClean="0"/>
              <a:t>Online referrals </a:t>
            </a:r>
          </a:p>
          <a:p>
            <a:r>
              <a:rPr lang="en-GB" sz="4400" dirty="0" smtClean="0"/>
              <a:t>Through school nursing team </a:t>
            </a:r>
          </a:p>
          <a:p>
            <a:r>
              <a:rPr lang="en-GB" sz="4400" dirty="0" smtClean="0"/>
              <a:t>Traded service support (OT/SALT)</a:t>
            </a:r>
          </a:p>
          <a:p>
            <a:r>
              <a:rPr lang="en-GB" sz="4400" dirty="0" smtClean="0"/>
              <a:t>GP</a:t>
            </a:r>
          </a:p>
        </p:txBody>
      </p:sp>
    </p:spTree>
    <p:extLst>
      <p:ext uri="{BB962C8B-B14F-4D97-AF65-F5344CB8AC3E}">
        <p14:creationId xmlns:p14="http://schemas.microsoft.com/office/powerpoint/2010/main" val="3253738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smtClean="0"/>
              <a:t>Referrals</a:t>
            </a:r>
            <a:endParaRPr lang="en-GB" sz="6000" dirty="0"/>
          </a:p>
        </p:txBody>
      </p:sp>
      <p:sp>
        <p:nvSpPr>
          <p:cNvPr id="3" name="Content Placeholder 2"/>
          <p:cNvSpPr>
            <a:spLocks noGrp="1"/>
          </p:cNvSpPr>
          <p:nvPr>
            <p:ph idx="1"/>
          </p:nvPr>
        </p:nvSpPr>
        <p:spPr>
          <a:xfrm>
            <a:off x="2589212" y="2154621"/>
            <a:ext cx="8915400" cy="3777622"/>
          </a:xfrm>
        </p:spPr>
        <p:txBody>
          <a:bodyPr/>
          <a:lstStyle/>
          <a:p>
            <a:r>
              <a:rPr lang="en-GB" sz="3200" dirty="0" smtClean="0"/>
              <a:t>All referrals now need to be evidence based </a:t>
            </a:r>
          </a:p>
          <a:p>
            <a:r>
              <a:rPr lang="en-GB" sz="3200" dirty="0" smtClean="0"/>
              <a:t>All referrals have an expectation that home and school have worked together </a:t>
            </a:r>
          </a:p>
          <a:p>
            <a:r>
              <a:rPr lang="en-GB" sz="3200" dirty="0" smtClean="0"/>
              <a:t>All referrals have specific things that already need to have happened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4609012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The iceberg effect </a:t>
            </a:r>
            <a:endParaRPr lang="en-GB" sz="4400" dirty="0"/>
          </a:p>
        </p:txBody>
      </p:sp>
      <p:sp>
        <p:nvSpPr>
          <p:cNvPr id="3" name="Content Placeholder 2"/>
          <p:cNvSpPr>
            <a:spLocks noGrp="1"/>
          </p:cNvSpPr>
          <p:nvPr>
            <p:ph idx="1"/>
          </p:nvPr>
        </p:nvSpPr>
        <p:spPr>
          <a:xfrm rot="10800000" flipV="1">
            <a:off x="2592924" y="1534389"/>
            <a:ext cx="9025334" cy="1434722"/>
          </a:xfrm>
        </p:spPr>
        <p:txBody>
          <a:bodyPr>
            <a:normAutofit/>
          </a:bodyPr>
          <a:lstStyle/>
          <a:p>
            <a:r>
              <a:rPr lang="en-GB" sz="2800" dirty="0" smtClean="0"/>
              <a:t>Literacy difficulties, behaviour difficulties, speech difficulties – tip of iceberg – the underneath is language &amp; communication difficulties. </a:t>
            </a:r>
          </a:p>
          <a:p>
            <a:endParaRPr lang="en-GB" sz="2800" dirty="0" smtClean="0"/>
          </a:p>
          <a:p>
            <a:endParaRPr lang="en-GB" sz="2800" dirty="0"/>
          </a:p>
          <a:p>
            <a:endParaRPr lang="en-GB" sz="2800" dirty="0"/>
          </a:p>
        </p:txBody>
      </p:sp>
      <p:pic>
        <p:nvPicPr>
          <p:cNvPr id="1026" name="Picture 2" descr="Image result for iceber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951746" y="-7104847"/>
            <a:ext cx="5869229" cy="408498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Image result for iceber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2" name="Picture 8" descr="Image result for iceber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3987" y="2893807"/>
            <a:ext cx="7291538" cy="37113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12314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Difficulties in sitting still and concentrating (ADHD)</a:t>
            </a:r>
            <a:endParaRPr lang="en-GB" dirty="0"/>
          </a:p>
        </p:txBody>
      </p:sp>
      <p:sp>
        <p:nvSpPr>
          <p:cNvPr id="3" name="Content Placeholder 2"/>
          <p:cNvSpPr>
            <a:spLocks noGrp="1"/>
          </p:cNvSpPr>
          <p:nvPr>
            <p:ph idx="1"/>
          </p:nvPr>
        </p:nvSpPr>
        <p:spPr/>
        <p:txBody>
          <a:bodyPr>
            <a:normAutofit lnSpcReduction="10000"/>
          </a:bodyPr>
          <a:lstStyle/>
          <a:p>
            <a:r>
              <a:rPr lang="en-GB" sz="2000" dirty="0"/>
              <a:t>There is an expectation that reasons for this </a:t>
            </a:r>
            <a:r>
              <a:rPr lang="en-GB" sz="2000" dirty="0" smtClean="0"/>
              <a:t>referral </a:t>
            </a:r>
            <a:r>
              <a:rPr lang="en-GB" sz="2000" dirty="0"/>
              <a:t>have been explored and the parent has met with your school’s special educational needs coordinator to discuss strategies to be tried prior to this referral. </a:t>
            </a:r>
            <a:endParaRPr lang="en-GB" sz="2000" dirty="0" smtClean="0"/>
          </a:p>
          <a:p>
            <a:r>
              <a:rPr lang="en-GB" sz="2000" dirty="0" smtClean="0"/>
              <a:t> </a:t>
            </a:r>
            <a:r>
              <a:rPr lang="en-GB" sz="2000" dirty="0"/>
              <a:t>In addition we do expect parents to have been offered an evidenced based parenting programme such Triple P or Parent Awareness Session and/or to have had public health support e.g. referral to Health Visiting (up to 7 years) or School nursing services prior to the referral being accepted. </a:t>
            </a:r>
            <a:endParaRPr lang="en-GB" sz="2000" dirty="0" smtClean="0"/>
          </a:p>
          <a:p>
            <a:r>
              <a:rPr lang="en-GB" sz="2000" dirty="0" smtClean="0"/>
              <a:t> </a:t>
            </a:r>
            <a:r>
              <a:rPr lang="en-GB" sz="2000" dirty="0"/>
              <a:t>This does not include sudden changes in children who previously did not present with these difficulties</a:t>
            </a:r>
            <a:r>
              <a:rPr lang="en-GB" sz="2000" dirty="0" smtClean="0"/>
              <a:t>.</a:t>
            </a:r>
          </a:p>
          <a:p>
            <a:r>
              <a:rPr lang="en-GB" sz="2000" dirty="0" smtClean="0"/>
              <a:t>Currently 60/40 diagnostic rate </a:t>
            </a:r>
            <a:endParaRPr lang="en-GB" sz="2000" dirty="0"/>
          </a:p>
        </p:txBody>
      </p:sp>
    </p:spTree>
    <p:extLst>
      <p:ext uri="{BB962C8B-B14F-4D97-AF65-F5344CB8AC3E}">
        <p14:creationId xmlns:p14="http://schemas.microsoft.com/office/powerpoint/2010/main" val="6994302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Indigo Social Communication Pathway referrals (Autism)</a:t>
            </a:r>
            <a:endParaRPr lang="en-GB" dirty="0"/>
          </a:p>
        </p:txBody>
      </p:sp>
      <p:sp>
        <p:nvSpPr>
          <p:cNvPr id="3" name="Content Placeholder 2"/>
          <p:cNvSpPr>
            <a:spLocks noGrp="1"/>
          </p:cNvSpPr>
          <p:nvPr>
            <p:ph idx="1"/>
          </p:nvPr>
        </p:nvSpPr>
        <p:spPr/>
        <p:txBody>
          <a:bodyPr>
            <a:normAutofit fontScale="85000" lnSpcReduction="10000"/>
          </a:bodyPr>
          <a:lstStyle/>
          <a:p>
            <a:r>
              <a:rPr lang="en-GB" dirty="0"/>
              <a:t>They must have difficulty around all of the following </a:t>
            </a:r>
            <a:r>
              <a:rPr lang="en-GB" dirty="0" smtClean="0"/>
              <a:t>areas: </a:t>
            </a:r>
            <a:endParaRPr lang="en-GB" dirty="0"/>
          </a:p>
          <a:p>
            <a:pPr marL="0" indent="0">
              <a:buNone/>
            </a:pPr>
            <a:r>
              <a:rPr lang="en-GB" dirty="0" smtClean="0"/>
              <a:t>Reciprocal </a:t>
            </a:r>
            <a:r>
              <a:rPr lang="en-GB" dirty="0"/>
              <a:t>social interaction </a:t>
            </a:r>
            <a:endParaRPr lang="en-GB" dirty="0" smtClean="0"/>
          </a:p>
          <a:p>
            <a:endParaRPr lang="en-GB" dirty="0"/>
          </a:p>
          <a:p>
            <a:pPr marL="0" indent="0">
              <a:buNone/>
            </a:pPr>
            <a:r>
              <a:rPr lang="en-GB" dirty="0" smtClean="0"/>
              <a:t>Repetitive </a:t>
            </a:r>
            <a:r>
              <a:rPr lang="en-GB" dirty="0"/>
              <a:t>and stereotyped behaviours </a:t>
            </a:r>
            <a:endParaRPr lang="en-GB" dirty="0" smtClean="0"/>
          </a:p>
          <a:p>
            <a:pPr marL="0" indent="0">
              <a:buNone/>
            </a:pPr>
            <a:r>
              <a:rPr lang="en-GB" dirty="0" smtClean="0"/>
              <a:t> </a:t>
            </a:r>
          </a:p>
          <a:p>
            <a:pPr marL="0" indent="0">
              <a:buNone/>
            </a:pPr>
            <a:r>
              <a:rPr lang="en-GB" dirty="0" smtClean="0"/>
              <a:t>Showing </a:t>
            </a:r>
            <a:r>
              <a:rPr lang="en-GB" dirty="0"/>
              <a:t>sensory sensitivities - We do not see children who only present with anxiety and who require behavioural management - We do not see children that only have </a:t>
            </a:r>
            <a:r>
              <a:rPr lang="en-GB" dirty="0" smtClean="0"/>
              <a:t>sensory needs</a:t>
            </a:r>
          </a:p>
          <a:p>
            <a:r>
              <a:rPr lang="en-GB" dirty="0"/>
              <a:t>For children with additional sensory needs child must have completed 2 terms of hopscotch, BEAM, fizzy, sensory circuits or similar </a:t>
            </a:r>
            <a:endParaRPr lang="en-GB" dirty="0" smtClean="0"/>
          </a:p>
          <a:p>
            <a:r>
              <a:rPr lang="en-GB" dirty="0" smtClean="0"/>
              <a:t>The </a:t>
            </a:r>
            <a:r>
              <a:rPr lang="en-GB" dirty="0"/>
              <a:t>school must have social communication friendly strategy in place </a:t>
            </a:r>
            <a:endParaRPr lang="en-GB" dirty="0" smtClean="0"/>
          </a:p>
          <a:p>
            <a:r>
              <a:rPr lang="en-GB" dirty="0" smtClean="0"/>
              <a:t>The </a:t>
            </a:r>
            <a:r>
              <a:rPr lang="en-GB" dirty="0"/>
              <a:t>school should seek advice from the school nurse or health visitor before making this referral Parents </a:t>
            </a:r>
          </a:p>
        </p:txBody>
      </p:sp>
    </p:spTree>
    <p:extLst>
      <p:ext uri="{BB962C8B-B14F-4D97-AF65-F5344CB8AC3E}">
        <p14:creationId xmlns:p14="http://schemas.microsoft.com/office/powerpoint/2010/main" val="33224688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t>Sensory difficulties </a:t>
            </a:r>
            <a:endParaRPr lang="en-GB" sz="4800" dirty="0"/>
          </a:p>
        </p:txBody>
      </p:sp>
      <p:sp>
        <p:nvSpPr>
          <p:cNvPr id="3" name="Content Placeholder 2"/>
          <p:cNvSpPr>
            <a:spLocks noGrp="1"/>
          </p:cNvSpPr>
          <p:nvPr>
            <p:ph idx="1"/>
          </p:nvPr>
        </p:nvSpPr>
        <p:spPr>
          <a:xfrm>
            <a:off x="2589212" y="1587061"/>
            <a:ext cx="8915400" cy="4782207"/>
          </a:xfrm>
        </p:spPr>
        <p:txBody>
          <a:bodyPr>
            <a:normAutofit lnSpcReduction="10000"/>
          </a:bodyPr>
          <a:lstStyle/>
          <a:p>
            <a:r>
              <a:rPr lang="en-GB" sz="2400" dirty="0" smtClean="0"/>
              <a:t>The way the body interprets sensory information is called sensory processing. </a:t>
            </a:r>
          </a:p>
          <a:p>
            <a:r>
              <a:rPr lang="en-GB" sz="2400" dirty="0" smtClean="0"/>
              <a:t>We have the ability to take in, sort out, process and make information from the world around us. </a:t>
            </a:r>
          </a:p>
          <a:p>
            <a:pPr marL="0" indent="0">
              <a:buNone/>
            </a:pPr>
            <a:endParaRPr lang="en-GB" sz="2400" dirty="0" smtClean="0"/>
          </a:p>
          <a:p>
            <a:r>
              <a:rPr lang="en-GB" sz="2400" dirty="0" smtClean="0"/>
              <a:t>The responses include: </a:t>
            </a:r>
          </a:p>
          <a:p>
            <a:pPr>
              <a:buFontTx/>
              <a:buChar char="-"/>
            </a:pPr>
            <a:r>
              <a:rPr lang="en-GB" sz="2400" dirty="0" smtClean="0"/>
              <a:t>Movement responses </a:t>
            </a:r>
          </a:p>
          <a:p>
            <a:pPr>
              <a:buFontTx/>
              <a:buChar char="-"/>
            </a:pPr>
            <a:r>
              <a:rPr lang="en-GB" sz="2400" dirty="0" smtClean="0"/>
              <a:t>Emotional responses </a:t>
            </a:r>
          </a:p>
          <a:p>
            <a:pPr>
              <a:buFontTx/>
              <a:buChar char="-"/>
            </a:pPr>
            <a:r>
              <a:rPr lang="en-GB" sz="2400" dirty="0" smtClean="0"/>
              <a:t>Behavioural responses</a:t>
            </a:r>
          </a:p>
          <a:p>
            <a:pPr>
              <a:buFontTx/>
              <a:buChar char="-"/>
            </a:pPr>
            <a:r>
              <a:rPr lang="en-GB" sz="2400" dirty="0" smtClean="0"/>
              <a:t>Social responses </a:t>
            </a:r>
          </a:p>
          <a:p>
            <a:pPr>
              <a:buFontTx/>
              <a:buChar char="-"/>
            </a:pPr>
            <a:r>
              <a:rPr lang="en-GB" sz="2400" dirty="0" smtClean="0"/>
              <a:t>Ability to concentrate </a:t>
            </a:r>
            <a:endParaRPr lang="en-GB" sz="2400" dirty="0"/>
          </a:p>
        </p:txBody>
      </p:sp>
    </p:spTree>
    <p:extLst>
      <p:ext uri="{BB962C8B-B14F-4D97-AF65-F5344CB8AC3E}">
        <p14:creationId xmlns:p14="http://schemas.microsoft.com/office/powerpoint/2010/main" val="40728698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t>Senses </a:t>
            </a:r>
            <a:endParaRPr lang="en-GB" sz="4800" dirty="0"/>
          </a:p>
        </p:txBody>
      </p:sp>
      <p:sp>
        <p:nvSpPr>
          <p:cNvPr id="3" name="Content Placeholder 2"/>
          <p:cNvSpPr>
            <a:spLocks noGrp="1"/>
          </p:cNvSpPr>
          <p:nvPr>
            <p:ph idx="1"/>
          </p:nvPr>
        </p:nvSpPr>
        <p:spPr/>
        <p:txBody>
          <a:bodyPr>
            <a:normAutofit lnSpcReduction="10000"/>
          </a:bodyPr>
          <a:lstStyle/>
          <a:p>
            <a:r>
              <a:rPr lang="en-GB" sz="2800" dirty="0" smtClean="0"/>
              <a:t>Touch</a:t>
            </a:r>
          </a:p>
          <a:p>
            <a:r>
              <a:rPr lang="en-GB" sz="2800" dirty="0" smtClean="0"/>
              <a:t>Sight </a:t>
            </a:r>
          </a:p>
          <a:p>
            <a:r>
              <a:rPr lang="en-GB" sz="2800" dirty="0" smtClean="0"/>
              <a:t>Sound </a:t>
            </a:r>
          </a:p>
          <a:p>
            <a:r>
              <a:rPr lang="en-GB" sz="2800" dirty="0" smtClean="0"/>
              <a:t>Smell </a:t>
            </a:r>
          </a:p>
          <a:p>
            <a:r>
              <a:rPr lang="en-GB" sz="2800" dirty="0" smtClean="0"/>
              <a:t>Taste </a:t>
            </a:r>
          </a:p>
          <a:p>
            <a:r>
              <a:rPr lang="en-GB" sz="2800" dirty="0" smtClean="0"/>
              <a:t>Vestibular – sense movement </a:t>
            </a:r>
          </a:p>
          <a:p>
            <a:r>
              <a:rPr lang="en-GB" sz="2800" dirty="0" smtClean="0"/>
              <a:t>Proprioception – sense body positon</a:t>
            </a:r>
            <a:endParaRPr lang="en-GB" dirty="0" smtClean="0"/>
          </a:p>
          <a:p>
            <a:pPr marL="0" indent="0">
              <a:buNone/>
            </a:pPr>
            <a:endParaRPr lang="en-GB" dirty="0"/>
          </a:p>
        </p:txBody>
      </p:sp>
    </p:spTree>
    <p:extLst>
      <p:ext uri="{BB962C8B-B14F-4D97-AF65-F5344CB8AC3E}">
        <p14:creationId xmlns:p14="http://schemas.microsoft.com/office/powerpoint/2010/main" val="41230547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3296" y="216787"/>
            <a:ext cx="8911687" cy="1280890"/>
          </a:xfrm>
        </p:spPr>
        <p:txBody>
          <a:bodyPr>
            <a:normAutofit/>
          </a:bodyPr>
          <a:lstStyle/>
          <a:p>
            <a:r>
              <a:rPr lang="en-GB" sz="4800" dirty="0" smtClean="0"/>
              <a:t>Sensory Processing difficulties </a:t>
            </a:r>
            <a:endParaRPr lang="en-GB" sz="4800" dirty="0"/>
          </a:p>
        </p:txBody>
      </p:sp>
      <p:sp>
        <p:nvSpPr>
          <p:cNvPr id="3" name="Content Placeholder 2"/>
          <p:cNvSpPr>
            <a:spLocks noGrp="1"/>
          </p:cNvSpPr>
          <p:nvPr>
            <p:ph idx="1"/>
          </p:nvPr>
        </p:nvSpPr>
        <p:spPr>
          <a:xfrm>
            <a:off x="2306580" y="1178497"/>
            <a:ext cx="8915400" cy="4960882"/>
          </a:xfrm>
        </p:spPr>
        <p:txBody>
          <a:bodyPr>
            <a:noAutofit/>
          </a:bodyPr>
          <a:lstStyle/>
          <a:p>
            <a:r>
              <a:rPr lang="en-GB" sz="2000" dirty="0" smtClean="0"/>
              <a:t>Over responsive </a:t>
            </a:r>
          </a:p>
          <a:p>
            <a:r>
              <a:rPr lang="en-GB" sz="2000" dirty="0" smtClean="0"/>
              <a:t>Under responsive </a:t>
            </a:r>
          </a:p>
          <a:p>
            <a:r>
              <a:rPr lang="en-GB" sz="2000" dirty="0" smtClean="0"/>
              <a:t>Sensory seekers </a:t>
            </a:r>
          </a:p>
          <a:p>
            <a:pPr marL="0" indent="0">
              <a:buNone/>
            </a:pPr>
            <a:endParaRPr lang="en-GB" sz="2000" dirty="0"/>
          </a:p>
          <a:p>
            <a:pPr marL="0" indent="0">
              <a:buNone/>
            </a:pPr>
            <a:r>
              <a:rPr lang="en-GB" sz="2000" dirty="0" smtClean="0"/>
              <a:t>Over – avoids messy play/reluctant to was/alarmed by loud noises/likes soft &amp; bland food/notices smells/over anxious/dislikes PE/tiptoes/press too hard/hold pencil too tight/</a:t>
            </a:r>
          </a:p>
          <a:p>
            <a:pPr marL="0" indent="0">
              <a:buNone/>
            </a:pPr>
            <a:endParaRPr lang="en-GB" sz="2000" dirty="0"/>
          </a:p>
          <a:p>
            <a:pPr marL="0" indent="0">
              <a:buNone/>
            </a:pPr>
            <a:r>
              <a:rPr lang="en-GB" sz="2000" dirty="0" smtClean="0"/>
              <a:t>Under – passive/doesn’t react to changes/doesn’t hear their name/’floppy’/lethargic/forgetful/can be solitary/toilet issues/tiptoes/spidery writing</a:t>
            </a:r>
          </a:p>
          <a:p>
            <a:pPr marL="0" indent="0">
              <a:buNone/>
            </a:pPr>
            <a:endParaRPr lang="en-GB" sz="2000" dirty="0" smtClean="0"/>
          </a:p>
          <a:p>
            <a:pPr marL="0" indent="0">
              <a:buNone/>
            </a:pPr>
            <a:r>
              <a:rPr lang="en-GB" sz="2000" dirty="0" smtClean="0"/>
              <a:t>Seekers – fidgets/flaps/rocks/loves strong smells &amp; tastes/can be loud/ climbs, jumps, touches, runs/chews/interrupts/hand bang/bites</a:t>
            </a:r>
            <a:endParaRPr lang="en-GB" sz="2000" dirty="0"/>
          </a:p>
        </p:txBody>
      </p:sp>
    </p:spTree>
    <p:extLst>
      <p:ext uri="{BB962C8B-B14F-4D97-AF65-F5344CB8AC3E}">
        <p14:creationId xmlns:p14="http://schemas.microsoft.com/office/powerpoint/2010/main" val="24196488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is sensory so important? </a:t>
            </a:r>
            <a:endParaRPr lang="en-GB" dirty="0"/>
          </a:p>
        </p:txBody>
      </p:sp>
      <p:pic>
        <p:nvPicPr>
          <p:cNvPr id="4" name="Content Placeholder 3"/>
          <p:cNvPicPr>
            <a:picLocks noGrp="1" noChangeAspect="1"/>
          </p:cNvPicPr>
          <p:nvPr>
            <p:ph idx="1"/>
          </p:nvPr>
        </p:nvPicPr>
        <p:blipFill>
          <a:blip r:embed="rId2"/>
          <a:stretch>
            <a:fillRect/>
          </a:stretch>
        </p:blipFill>
        <p:spPr>
          <a:xfrm>
            <a:off x="2711670" y="1292772"/>
            <a:ext cx="8792942" cy="5234152"/>
          </a:xfrm>
          <a:prstGeom prst="rect">
            <a:avLst/>
          </a:prstGeom>
        </p:spPr>
      </p:pic>
    </p:spTree>
    <p:extLst>
      <p:ext uri="{BB962C8B-B14F-4D97-AF65-F5344CB8AC3E}">
        <p14:creationId xmlns:p14="http://schemas.microsoft.com/office/powerpoint/2010/main" val="8422525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t>Sensory circuits/support </a:t>
            </a:r>
            <a:endParaRPr lang="en-GB" sz="4000" dirty="0"/>
          </a:p>
        </p:txBody>
      </p:sp>
      <p:sp>
        <p:nvSpPr>
          <p:cNvPr id="3" name="Content Placeholder 2"/>
          <p:cNvSpPr>
            <a:spLocks noGrp="1"/>
          </p:cNvSpPr>
          <p:nvPr>
            <p:ph idx="1"/>
          </p:nvPr>
        </p:nvSpPr>
        <p:spPr>
          <a:xfrm>
            <a:off x="2589212" y="1408386"/>
            <a:ext cx="8915400" cy="4502836"/>
          </a:xfrm>
        </p:spPr>
        <p:txBody>
          <a:bodyPr>
            <a:normAutofit fontScale="92500" lnSpcReduction="20000"/>
          </a:bodyPr>
          <a:lstStyle/>
          <a:p>
            <a:r>
              <a:rPr lang="en-GB" sz="2600" u="sng" dirty="0" smtClean="0"/>
              <a:t>Over</a:t>
            </a:r>
            <a:r>
              <a:rPr lang="en-GB" sz="2600" dirty="0" smtClean="0"/>
              <a:t> – self-joint compressions/chair &amp; wall press/firm pressure touches/give warnings/visual timetables/timers/quiet time/calming strategies/headphones</a:t>
            </a:r>
          </a:p>
          <a:p>
            <a:endParaRPr lang="en-GB" sz="2600" dirty="0"/>
          </a:p>
          <a:p>
            <a:r>
              <a:rPr lang="en-GB" sz="2600" u="sng" dirty="0" smtClean="0"/>
              <a:t>Under</a:t>
            </a:r>
            <a:r>
              <a:rPr lang="en-GB" sz="2600" dirty="0" smtClean="0"/>
              <a:t> – wobble cushions/weighted lap cushions/vibrating cushions &amp; pens/textured items/putty/hand massages/movement breaks/heavy work/regular exercises</a:t>
            </a:r>
          </a:p>
          <a:p>
            <a:endParaRPr lang="en-GB" sz="2600" dirty="0"/>
          </a:p>
          <a:p>
            <a:r>
              <a:rPr lang="en-GB" sz="2600" u="sng" dirty="0" smtClean="0"/>
              <a:t>Seekers</a:t>
            </a:r>
            <a:r>
              <a:rPr lang="en-GB" sz="2600" dirty="0" smtClean="0"/>
              <a:t> – movement breaks/self-compression/heavy work/move &amp; sit cushion/work station/ avoid over stimulation </a:t>
            </a:r>
          </a:p>
          <a:p>
            <a:endParaRPr lang="en-GB" dirty="0" smtClean="0"/>
          </a:p>
          <a:p>
            <a:endParaRPr lang="en-GB" dirty="0" smtClean="0"/>
          </a:p>
        </p:txBody>
      </p:sp>
    </p:spTree>
    <p:extLst>
      <p:ext uri="{BB962C8B-B14F-4D97-AF65-F5344CB8AC3E}">
        <p14:creationId xmlns:p14="http://schemas.microsoft.com/office/powerpoint/2010/main" val="26450055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Postural stability and balance issues </a:t>
            </a:r>
            <a:endParaRPr lang="en-GB" dirty="0"/>
          </a:p>
        </p:txBody>
      </p:sp>
      <p:sp>
        <p:nvSpPr>
          <p:cNvPr id="3" name="Content Placeholder 2"/>
          <p:cNvSpPr>
            <a:spLocks noGrp="1"/>
          </p:cNvSpPr>
          <p:nvPr>
            <p:ph idx="1"/>
          </p:nvPr>
        </p:nvSpPr>
        <p:spPr>
          <a:xfrm>
            <a:off x="2589212" y="1576552"/>
            <a:ext cx="8915400" cy="4334670"/>
          </a:xfrm>
        </p:spPr>
        <p:txBody>
          <a:bodyPr>
            <a:normAutofit fontScale="92500"/>
          </a:bodyPr>
          <a:lstStyle/>
          <a:p>
            <a:r>
              <a:rPr lang="en-GB" sz="2000" u="sng" dirty="0" smtClean="0"/>
              <a:t>Two activities to test this</a:t>
            </a:r>
            <a:r>
              <a:rPr lang="en-GB" sz="2000" dirty="0" smtClean="0"/>
              <a:t>: </a:t>
            </a:r>
          </a:p>
          <a:p>
            <a:pPr>
              <a:buFontTx/>
              <a:buChar char="-"/>
            </a:pPr>
            <a:r>
              <a:rPr lang="en-GB" sz="2000" dirty="0" smtClean="0"/>
              <a:t>Superman</a:t>
            </a:r>
          </a:p>
          <a:p>
            <a:pPr>
              <a:buFontTx/>
              <a:buChar char="-"/>
            </a:pPr>
            <a:r>
              <a:rPr lang="en-GB" sz="2000" dirty="0" smtClean="0"/>
              <a:t>Hedgehog </a:t>
            </a:r>
          </a:p>
          <a:p>
            <a:pPr>
              <a:buFontTx/>
              <a:buChar char="-"/>
            </a:pPr>
            <a:endParaRPr lang="en-GB" sz="2000" dirty="0" smtClean="0"/>
          </a:p>
          <a:p>
            <a:r>
              <a:rPr lang="en-GB" sz="2000" u="sng" dirty="0" smtClean="0"/>
              <a:t>Strengthening activities </a:t>
            </a:r>
            <a:r>
              <a:rPr lang="en-GB" sz="2000" dirty="0" smtClean="0"/>
              <a:t>= crab walking/bridge/plank/scooter boards</a:t>
            </a:r>
          </a:p>
          <a:p>
            <a:endParaRPr lang="en-GB" sz="2000" dirty="0"/>
          </a:p>
          <a:p>
            <a:r>
              <a:rPr lang="en-GB" sz="2000" u="sng" dirty="0" smtClean="0"/>
              <a:t>Balancing activities </a:t>
            </a:r>
            <a:r>
              <a:rPr lang="en-GB" sz="2000" dirty="0" smtClean="0"/>
              <a:t>= tightrope walking/stomp walking/scooters/pop bubbles with your toes/beanbag &amp; ball work </a:t>
            </a:r>
          </a:p>
          <a:p>
            <a:endParaRPr lang="en-GB" sz="2000" dirty="0"/>
          </a:p>
          <a:p>
            <a:pPr marL="0" indent="0">
              <a:buNone/>
            </a:pPr>
            <a:r>
              <a:rPr lang="en-GB" sz="2000" dirty="0" smtClean="0"/>
              <a:t>Co-ordination is the coming together posture, balance and movement. This also needs practice. </a:t>
            </a:r>
            <a:endParaRPr lang="en-GB" sz="2000" dirty="0"/>
          </a:p>
        </p:txBody>
      </p:sp>
    </p:spTree>
    <p:extLst>
      <p:ext uri="{BB962C8B-B14F-4D97-AF65-F5344CB8AC3E}">
        <p14:creationId xmlns:p14="http://schemas.microsoft.com/office/powerpoint/2010/main" val="22630201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9212" y="291600"/>
            <a:ext cx="8911687" cy="1280890"/>
          </a:xfrm>
        </p:spPr>
        <p:txBody>
          <a:bodyPr/>
          <a:lstStyle/>
          <a:p>
            <a:r>
              <a:rPr lang="en-GB" dirty="0" smtClean="0"/>
              <a:t>Integration </a:t>
            </a:r>
            <a:endParaRPr lang="en-GB" dirty="0"/>
          </a:p>
        </p:txBody>
      </p:sp>
      <p:sp>
        <p:nvSpPr>
          <p:cNvPr id="3" name="Content Placeholder 2"/>
          <p:cNvSpPr>
            <a:spLocks noGrp="1"/>
          </p:cNvSpPr>
          <p:nvPr>
            <p:ph idx="1"/>
          </p:nvPr>
        </p:nvSpPr>
        <p:spPr>
          <a:xfrm>
            <a:off x="2589212" y="1219200"/>
            <a:ext cx="8915400" cy="4692022"/>
          </a:xfrm>
        </p:spPr>
        <p:txBody>
          <a:bodyPr>
            <a:noAutofit/>
          </a:bodyPr>
          <a:lstStyle/>
          <a:p>
            <a:r>
              <a:rPr lang="en-GB" sz="2400" u="sng" dirty="0" smtClean="0"/>
              <a:t>Bi-lateral integration </a:t>
            </a:r>
            <a:r>
              <a:rPr lang="en-GB" sz="2400" dirty="0" smtClean="0"/>
              <a:t>– activities where right &amp; left side of body are required to perform differently (buttons/shoes laces/eating)</a:t>
            </a:r>
          </a:p>
          <a:p>
            <a:pPr marL="0" indent="0">
              <a:buNone/>
            </a:pPr>
            <a:endParaRPr lang="en-GB" sz="2400" dirty="0" smtClean="0"/>
          </a:p>
          <a:p>
            <a:pPr marL="0" indent="0">
              <a:buNone/>
            </a:pPr>
            <a:r>
              <a:rPr lang="en-GB" sz="2400" dirty="0" smtClean="0"/>
              <a:t>Support by - marching/spotty dogs/left &amp; right touch activities/clapping games/tapping activities </a:t>
            </a:r>
          </a:p>
          <a:p>
            <a:endParaRPr lang="en-GB" sz="2400" dirty="0"/>
          </a:p>
          <a:p>
            <a:r>
              <a:rPr lang="en-GB" sz="2400" u="sng" dirty="0" smtClean="0"/>
              <a:t>Visual motor integration </a:t>
            </a:r>
            <a:r>
              <a:rPr lang="en-GB" sz="2400" dirty="0" smtClean="0"/>
              <a:t>– the ability to combine what is seen with fine motor control </a:t>
            </a:r>
          </a:p>
          <a:p>
            <a:pPr marL="0" indent="0">
              <a:buNone/>
            </a:pPr>
            <a:endParaRPr lang="en-GB" sz="2400" dirty="0" smtClean="0"/>
          </a:p>
          <a:p>
            <a:pPr marL="0" indent="0">
              <a:buNone/>
            </a:pPr>
            <a:r>
              <a:rPr lang="en-GB" sz="2400" dirty="0" smtClean="0"/>
              <a:t>Support by – pattern drawing/sewing &amp; weaving/mazes/tracing/</a:t>
            </a:r>
            <a:r>
              <a:rPr lang="en-GB" sz="2400" dirty="0" err="1" smtClean="0"/>
              <a:t>wordsearches</a:t>
            </a:r>
            <a:r>
              <a:rPr lang="en-GB" sz="2400" dirty="0" smtClean="0"/>
              <a:t>/spot the difference/Where’s Wally</a:t>
            </a:r>
            <a:endParaRPr lang="en-GB" sz="2400" dirty="0"/>
          </a:p>
        </p:txBody>
      </p:sp>
    </p:spTree>
    <p:extLst>
      <p:ext uri="{BB962C8B-B14F-4D97-AF65-F5344CB8AC3E}">
        <p14:creationId xmlns:p14="http://schemas.microsoft.com/office/powerpoint/2010/main" val="7222216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Hand Strength &amp; stability </a:t>
            </a:r>
            <a:endParaRPr lang="en-GB" dirty="0"/>
          </a:p>
        </p:txBody>
      </p:sp>
      <p:sp>
        <p:nvSpPr>
          <p:cNvPr id="3" name="Content Placeholder 2"/>
          <p:cNvSpPr>
            <a:spLocks noGrp="1"/>
          </p:cNvSpPr>
          <p:nvPr>
            <p:ph idx="1"/>
          </p:nvPr>
        </p:nvSpPr>
        <p:spPr>
          <a:xfrm>
            <a:off x="2589212" y="1313793"/>
            <a:ext cx="8915400" cy="5171090"/>
          </a:xfrm>
        </p:spPr>
        <p:txBody>
          <a:bodyPr>
            <a:noAutofit/>
          </a:bodyPr>
          <a:lstStyle/>
          <a:p>
            <a:r>
              <a:rPr lang="en-GB" sz="2400" dirty="0" smtClean="0"/>
              <a:t>Finger wrestling </a:t>
            </a:r>
          </a:p>
          <a:p>
            <a:r>
              <a:rPr lang="en-GB" sz="2400" dirty="0" smtClean="0"/>
              <a:t>Flicking </a:t>
            </a:r>
          </a:p>
          <a:p>
            <a:r>
              <a:rPr lang="en-GB" sz="2400" dirty="0" smtClean="0"/>
              <a:t>Tweezer pick up games </a:t>
            </a:r>
          </a:p>
          <a:p>
            <a:r>
              <a:rPr lang="en-GB" sz="2400" dirty="0" smtClean="0"/>
              <a:t>Elastic band weaving </a:t>
            </a:r>
          </a:p>
          <a:p>
            <a:r>
              <a:rPr lang="en-GB" sz="2400" dirty="0" smtClean="0"/>
              <a:t>Card games including shuffling </a:t>
            </a:r>
          </a:p>
          <a:p>
            <a:r>
              <a:rPr lang="en-GB" sz="2400" dirty="0" smtClean="0"/>
              <a:t>Pencil pick up </a:t>
            </a:r>
          </a:p>
          <a:p>
            <a:r>
              <a:rPr lang="en-GB" sz="2400" dirty="0" smtClean="0"/>
              <a:t>Finger lift</a:t>
            </a:r>
          </a:p>
          <a:p>
            <a:r>
              <a:rPr lang="en-GB" sz="2400" dirty="0" smtClean="0"/>
              <a:t>Finger football </a:t>
            </a:r>
          </a:p>
          <a:p>
            <a:r>
              <a:rPr lang="en-GB" sz="2400" dirty="0" smtClean="0"/>
              <a:t>Tents </a:t>
            </a:r>
          </a:p>
          <a:p>
            <a:r>
              <a:rPr lang="en-GB" sz="2400" dirty="0" smtClean="0"/>
              <a:t>Pick up games (coins)</a:t>
            </a:r>
          </a:p>
          <a:p>
            <a:r>
              <a:rPr lang="en-GB" sz="2400" dirty="0" smtClean="0"/>
              <a:t>Hand exercise – dinosaur/slug/spider </a:t>
            </a:r>
          </a:p>
        </p:txBody>
      </p:sp>
    </p:spTree>
    <p:extLst>
      <p:ext uri="{BB962C8B-B14F-4D97-AF65-F5344CB8AC3E}">
        <p14:creationId xmlns:p14="http://schemas.microsoft.com/office/powerpoint/2010/main" val="32266633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Challenging Behaviour </a:t>
            </a:r>
            <a:endParaRPr lang="en-GB" sz="4400" dirty="0"/>
          </a:p>
        </p:txBody>
      </p:sp>
      <p:sp>
        <p:nvSpPr>
          <p:cNvPr id="3" name="Content Placeholder 2"/>
          <p:cNvSpPr>
            <a:spLocks noGrp="1"/>
          </p:cNvSpPr>
          <p:nvPr>
            <p:ph idx="1"/>
          </p:nvPr>
        </p:nvSpPr>
        <p:spPr/>
        <p:txBody>
          <a:bodyPr>
            <a:noAutofit/>
          </a:bodyPr>
          <a:lstStyle/>
          <a:p>
            <a:r>
              <a:rPr lang="en-GB" sz="3200" dirty="0" smtClean="0"/>
              <a:t>“Severely challenging behaviour is behaviour of such intensity, frequency or duration that the physical safety of the person or others is placed in serious jeopardy, or behaviour which is likely to seriously limit or deny access to the use of ordinary community facilities.” </a:t>
            </a:r>
          </a:p>
          <a:p>
            <a:pPr marL="0" indent="0">
              <a:buNone/>
            </a:pPr>
            <a:r>
              <a:rPr lang="en-GB" sz="3200" dirty="0" smtClean="0"/>
              <a:t>Emerson 2001</a:t>
            </a:r>
            <a:endParaRPr lang="en-GB" sz="3200" dirty="0"/>
          </a:p>
        </p:txBody>
      </p:sp>
    </p:spTree>
    <p:extLst>
      <p:ext uri="{BB962C8B-B14F-4D97-AF65-F5344CB8AC3E}">
        <p14:creationId xmlns:p14="http://schemas.microsoft.com/office/powerpoint/2010/main" val="11934219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2589212" y="624109"/>
            <a:ext cx="8915400" cy="6060469"/>
          </a:xfrm>
        </p:spPr>
        <p:txBody>
          <a:bodyPr>
            <a:normAutofit/>
          </a:bodyPr>
          <a:lstStyle/>
          <a:p>
            <a:r>
              <a:rPr lang="en-GB" sz="2400" dirty="0" smtClean="0"/>
              <a:t>Behaviour is a form of communication – the person will be trying to tell us something. </a:t>
            </a:r>
          </a:p>
          <a:p>
            <a:endParaRPr lang="en-GB" sz="2400" b="1" dirty="0"/>
          </a:p>
          <a:p>
            <a:r>
              <a:rPr lang="en-GB" sz="2400" dirty="0" smtClean="0"/>
              <a:t>We can be pro-active or reactive when tackling behaviour: </a:t>
            </a:r>
          </a:p>
          <a:p>
            <a:endParaRPr lang="en-GB" sz="2400" dirty="0"/>
          </a:p>
          <a:p>
            <a:r>
              <a:rPr lang="en-GB" sz="2400" u="sng" dirty="0" smtClean="0"/>
              <a:t>Pro-active</a:t>
            </a:r>
            <a:r>
              <a:rPr lang="en-GB" sz="2400" dirty="0"/>
              <a:t> </a:t>
            </a:r>
            <a:r>
              <a:rPr lang="en-GB" sz="2400" dirty="0" smtClean="0"/>
              <a:t>- Provide sensory input/reward positives/give just the right challenge/avoid lots of choices/clear instructions/reward systems/calm approach/use countdown/avoid attention/avoid no/use first &amp; then</a:t>
            </a:r>
          </a:p>
          <a:p>
            <a:endParaRPr lang="en-GB" sz="2400" dirty="0"/>
          </a:p>
          <a:p>
            <a:r>
              <a:rPr lang="en-GB" sz="2400" u="sng" dirty="0" smtClean="0"/>
              <a:t>Reactive</a:t>
            </a:r>
            <a:r>
              <a:rPr lang="en-GB" sz="2400" dirty="0" smtClean="0"/>
              <a:t> – about safety/use diversion </a:t>
            </a:r>
            <a:endParaRPr lang="en-GB" sz="2000" dirty="0" smtClean="0"/>
          </a:p>
        </p:txBody>
      </p:sp>
    </p:spTree>
    <p:extLst>
      <p:ext uri="{BB962C8B-B14F-4D97-AF65-F5344CB8AC3E}">
        <p14:creationId xmlns:p14="http://schemas.microsoft.com/office/powerpoint/2010/main" val="40091801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5 main types of behaviour function</a:t>
            </a:r>
            <a:endParaRPr lang="en-GB" dirty="0"/>
          </a:p>
        </p:txBody>
      </p:sp>
      <p:sp>
        <p:nvSpPr>
          <p:cNvPr id="3" name="Content Placeholder 2"/>
          <p:cNvSpPr>
            <a:spLocks noGrp="1"/>
          </p:cNvSpPr>
          <p:nvPr>
            <p:ph idx="1"/>
          </p:nvPr>
        </p:nvSpPr>
        <p:spPr>
          <a:xfrm>
            <a:off x="2494619" y="2249213"/>
            <a:ext cx="8915400" cy="3777622"/>
          </a:xfrm>
        </p:spPr>
        <p:txBody>
          <a:bodyPr>
            <a:normAutofit/>
          </a:bodyPr>
          <a:lstStyle/>
          <a:p>
            <a:r>
              <a:rPr lang="en-GB" sz="3200" dirty="0" smtClean="0"/>
              <a:t>Avoidance/escape </a:t>
            </a:r>
          </a:p>
          <a:p>
            <a:r>
              <a:rPr lang="en-GB" sz="3200" dirty="0" smtClean="0"/>
              <a:t>Obtaining a tangible object </a:t>
            </a:r>
          </a:p>
          <a:p>
            <a:r>
              <a:rPr lang="en-GB" sz="3200" dirty="0" smtClean="0"/>
              <a:t>Attention seeking </a:t>
            </a:r>
          </a:p>
          <a:p>
            <a:r>
              <a:rPr lang="en-GB" sz="3200" dirty="0" smtClean="0"/>
              <a:t>Sensory avoidance or seeking </a:t>
            </a:r>
          </a:p>
          <a:p>
            <a:r>
              <a:rPr lang="en-GB" sz="3200" dirty="0" smtClean="0"/>
              <a:t>Pain </a:t>
            </a:r>
            <a:endParaRPr lang="en-GB" sz="3200" dirty="0"/>
          </a:p>
        </p:txBody>
      </p:sp>
    </p:spTree>
    <p:extLst>
      <p:ext uri="{BB962C8B-B14F-4D97-AF65-F5344CB8AC3E}">
        <p14:creationId xmlns:p14="http://schemas.microsoft.com/office/powerpoint/2010/main" val="34801306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t>Communication </a:t>
            </a:r>
            <a:endParaRPr lang="en-GB" sz="4800" dirty="0"/>
          </a:p>
        </p:txBody>
      </p:sp>
      <p:sp>
        <p:nvSpPr>
          <p:cNvPr id="3" name="Content Placeholder 2"/>
          <p:cNvSpPr>
            <a:spLocks noGrp="1"/>
          </p:cNvSpPr>
          <p:nvPr>
            <p:ph idx="1"/>
          </p:nvPr>
        </p:nvSpPr>
        <p:spPr/>
        <p:txBody>
          <a:bodyPr/>
          <a:lstStyle/>
          <a:p>
            <a:pPr marL="0" indent="0">
              <a:buNone/>
            </a:pPr>
            <a:r>
              <a:rPr lang="en-GB" sz="3200" u="sng" dirty="0" smtClean="0"/>
              <a:t>5 areas of communication  </a:t>
            </a:r>
            <a:r>
              <a:rPr lang="en-GB" sz="3200" dirty="0" smtClean="0"/>
              <a:t>– </a:t>
            </a:r>
          </a:p>
          <a:p>
            <a:r>
              <a:rPr lang="en-GB" sz="3200" dirty="0" smtClean="0"/>
              <a:t>attention &amp; listening (not the same)</a:t>
            </a:r>
          </a:p>
          <a:p>
            <a:r>
              <a:rPr lang="en-GB" sz="3200" dirty="0" smtClean="0"/>
              <a:t>Understanding spoken language </a:t>
            </a:r>
          </a:p>
          <a:p>
            <a:r>
              <a:rPr lang="en-GB" sz="3200" dirty="0" smtClean="0"/>
              <a:t>Using spoken language </a:t>
            </a:r>
          </a:p>
          <a:p>
            <a:r>
              <a:rPr lang="en-GB" sz="3200" dirty="0" smtClean="0"/>
              <a:t>Speech sounds </a:t>
            </a:r>
          </a:p>
          <a:p>
            <a:r>
              <a:rPr lang="en-GB" sz="3200" dirty="0" smtClean="0"/>
              <a:t>Social interaction </a:t>
            </a:r>
          </a:p>
          <a:p>
            <a:endParaRPr lang="en-GB" dirty="0"/>
          </a:p>
        </p:txBody>
      </p:sp>
    </p:spTree>
    <p:extLst>
      <p:ext uri="{BB962C8B-B14F-4D97-AF65-F5344CB8AC3E}">
        <p14:creationId xmlns:p14="http://schemas.microsoft.com/office/powerpoint/2010/main" val="38825075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communication?</a:t>
            </a:r>
            <a:endParaRPr lang="en-GB" dirty="0"/>
          </a:p>
        </p:txBody>
      </p:sp>
      <p:sp>
        <p:nvSpPr>
          <p:cNvPr id="3" name="Content Placeholder 2"/>
          <p:cNvSpPr>
            <a:spLocks noGrp="1"/>
          </p:cNvSpPr>
          <p:nvPr>
            <p:ph idx="1"/>
          </p:nvPr>
        </p:nvSpPr>
        <p:spPr>
          <a:xfrm>
            <a:off x="2589212" y="1387366"/>
            <a:ext cx="8915400" cy="4523856"/>
          </a:xfrm>
        </p:spPr>
        <p:txBody>
          <a:bodyPr>
            <a:noAutofit/>
          </a:bodyPr>
          <a:lstStyle/>
          <a:p>
            <a:r>
              <a:rPr lang="en-GB" sz="2400" u="sng" dirty="0" smtClean="0"/>
              <a:t>Attention &amp; listening </a:t>
            </a:r>
            <a:r>
              <a:rPr lang="en-GB" sz="2400" dirty="0" smtClean="0"/>
              <a:t>– hearing, listening, attending</a:t>
            </a:r>
          </a:p>
          <a:p>
            <a:r>
              <a:rPr lang="en-GB" sz="2400" u="sng" dirty="0" smtClean="0"/>
              <a:t>Comprehension</a:t>
            </a:r>
            <a:r>
              <a:rPr lang="en-GB" sz="2400" dirty="0" smtClean="0"/>
              <a:t> – receiving, understanding, making sense (includes non-verbal)</a:t>
            </a:r>
          </a:p>
          <a:p>
            <a:r>
              <a:rPr lang="en-GB" sz="2400" u="sng" dirty="0" smtClean="0"/>
              <a:t>Expression</a:t>
            </a:r>
            <a:r>
              <a:rPr lang="en-GB" sz="2400" dirty="0" smtClean="0"/>
              <a:t> – conveying a message </a:t>
            </a:r>
          </a:p>
          <a:p>
            <a:r>
              <a:rPr lang="en-GB" sz="2400" u="sng" dirty="0" smtClean="0"/>
              <a:t>Speech  - </a:t>
            </a:r>
            <a:r>
              <a:rPr lang="en-GB" sz="2400" dirty="0"/>
              <a:t>making &amp; sequencing sound to make </a:t>
            </a:r>
            <a:r>
              <a:rPr lang="en-GB" sz="2400" dirty="0" smtClean="0"/>
              <a:t>words</a:t>
            </a:r>
            <a:endParaRPr lang="en-GB" sz="2400" u="sng" dirty="0" smtClean="0"/>
          </a:p>
          <a:p>
            <a:r>
              <a:rPr lang="en-GB" sz="2400" u="sng" dirty="0" smtClean="0"/>
              <a:t>Social skills </a:t>
            </a:r>
            <a:endParaRPr lang="en-GB" sz="2400" dirty="0"/>
          </a:p>
          <a:p>
            <a:r>
              <a:rPr lang="en-GB" sz="2400" u="sng" dirty="0" smtClean="0"/>
              <a:t>Thinking skills </a:t>
            </a:r>
            <a:r>
              <a:rPr lang="en-GB" sz="2400" dirty="0" smtClean="0"/>
              <a:t>– reasoning, prediction, inference, deduction, causality </a:t>
            </a:r>
          </a:p>
          <a:p>
            <a:endParaRPr lang="en-GB" sz="2400" dirty="0"/>
          </a:p>
          <a:p>
            <a:r>
              <a:rPr lang="en-GB" sz="2400" dirty="0" smtClean="0"/>
              <a:t>All part of the same jigsaw </a:t>
            </a:r>
            <a:endParaRPr lang="en-GB" sz="2400" dirty="0"/>
          </a:p>
        </p:txBody>
      </p:sp>
    </p:spTree>
    <p:extLst>
      <p:ext uri="{BB962C8B-B14F-4D97-AF65-F5344CB8AC3E}">
        <p14:creationId xmlns:p14="http://schemas.microsoft.com/office/powerpoint/2010/main" val="37945821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2589212" y="378372"/>
            <a:ext cx="8915400" cy="5532850"/>
          </a:xfrm>
        </p:spPr>
        <p:txBody>
          <a:bodyPr>
            <a:noAutofit/>
          </a:bodyPr>
          <a:lstStyle/>
          <a:p>
            <a:r>
              <a:rPr lang="en-GB" sz="2800" u="sng" dirty="0" smtClean="0"/>
              <a:t>Speech</a:t>
            </a:r>
            <a:r>
              <a:rPr lang="en-GB" sz="2800" dirty="0" smtClean="0"/>
              <a:t> – production of individual sounds and blending sounds to form words </a:t>
            </a:r>
          </a:p>
          <a:p>
            <a:r>
              <a:rPr lang="en-GB" sz="2800" u="sng" dirty="0" smtClean="0"/>
              <a:t>Language</a:t>
            </a:r>
            <a:r>
              <a:rPr lang="en-GB" sz="2800" dirty="0" smtClean="0"/>
              <a:t> – use of words and understanding of words (expressive &amp; receptive) </a:t>
            </a:r>
          </a:p>
          <a:p>
            <a:r>
              <a:rPr lang="en-GB" sz="2800" u="sng" dirty="0" smtClean="0"/>
              <a:t>Communication</a:t>
            </a:r>
            <a:r>
              <a:rPr lang="en-GB" sz="2800" dirty="0" smtClean="0"/>
              <a:t> – conveying thoughts, needs, wants &amp; ideas (includes non-verbal) </a:t>
            </a:r>
          </a:p>
          <a:p>
            <a:endParaRPr lang="en-GB" sz="2800" dirty="0"/>
          </a:p>
          <a:p>
            <a:r>
              <a:rPr lang="en-GB" sz="2800" u="sng" dirty="0" smtClean="0"/>
              <a:t>Non –verbal</a:t>
            </a:r>
            <a:r>
              <a:rPr lang="en-GB" sz="2800" dirty="0" smtClean="0"/>
              <a:t> – clues from environment/voice/body/eyes/gesture/facial – </a:t>
            </a:r>
            <a:r>
              <a:rPr lang="en-GB" sz="2800" u="sng" dirty="0" smtClean="0"/>
              <a:t>70% of our language is this  </a:t>
            </a:r>
          </a:p>
        </p:txBody>
      </p:sp>
    </p:spTree>
    <p:extLst>
      <p:ext uri="{BB962C8B-B14F-4D97-AF65-F5344CB8AC3E}">
        <p14:creationId xmlns:p14="http://schemas.microsoft.com/office/powerpoint/2010/main" val="15352537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Just to be able to </a:t>
            </a:r>
            <a:r>
              <a:rPr lang="en-GB" dirty="0"/>
              <a:t>say a sentence </a:t>
            </a:r>
            <a:r>
              <a:rPr lang="en-GB" dirty="0" smtClean="0"/>
              <a:t>we  need to…</a:t>
            </a:r>
            <a:r>
              <a:rPr lang="en-GB" dirty="0"/>
              <a:t/>
            </a:r>
            <a:br>
              <a:rPr lang="en-GB" dirty="0"/>
            </a:br>
            <a:endParaRPr lang="en-GB" dirty="0"/>
          </a:p>
        </p:txBody>
      </p:sp>
      <p:sp>
        <p:nvSpPr>
          <p:cNvPr id="3" name="Content Placeholder 2"/>
          <p:cNvSpPr>
            <a:spLocks noGrp="1"/>
          </p:cNvSpPr>
          <p:nvPr>
            <p:ph idx="1"/>
          </p:nvPr>
        </p:nvSpPr>
        <p:spPr>
          <a:xfrm>
            <a:off x="2589212" y="1681654"/>
            <a:ext cx="8915400" cy="4177015"/>
          </a:xfrm>
        </p:spPr>
        <p:txBody>
          <a:bodyPr>
            <a:noAutofit/>
          </a:bodyPr>
          <a:lstStyle/>
          <a:p>
            <a:r>
              <a:rPr lang="en-GB" sz="2400" dirty="0" smtClean="0"/>
              <a:t>Attend &amp; look </a:t>
            </a:r>
          </a:p>
          <a:p>
            <a:r>
              <a:rPr lang="en-GB" sz="2400" dirty="0" smtClean="0"/>
              <a:t>Concentrate &amp; listen </a:t>
            </a:r>
          </a:p>
          <a:p>
            <a:r>
              <a:rPr lang="en-GB" sz="2400" dirty="0" smtClean="0"/>
              <a:t>Info then enters ear </a:t>
            </a:r>
          </a:p>
          <a:p>
            <a:r>
              <a:rPr lang="en-GB" sz="2400" dirty="0" smtClean="0"/>
              <a:t>Memory has to engage</a:t>
            </a:r>
          </a:p>
          <a:p>
            <a:r>
              <a:rPr lang="en-GB" sz="2400" dirty="0" smtClean="0"/>
              <a:t>Have to understand </a:t>
            </a:r>
          </a:p>
          <a:p>
            <a:r>
              <a:rPr lang="en-GB" sz="2400" dirty="0" smtClean="0"/>
              <a:t>Decide what you want to say </a:t>
            </a:r>
          </a:p>
          <a:p>
            <a:r>
              <a:rPr lang="en-GB" sz="2400" dirty="0" smtClean="0"/>
              <a:t>Pick relevant words </a:t>
            </a:r>
          </a:p>
          <a:p>
            <a:r>
              <a:rPr lang="en-GB" sz="2400" dirty="0" smtClean="0"/>
              <a:t>Place words in correct order </a:t>
            </a:r>
          </a:p>
          <a:p>
            <a:r>
              <a:rPr lang="en-GB" sz="2400" dirty="0" smtClean="0"/>
              <a:t>Choose correct sounds </a:t>
            </a:r>
          </a:p>
          <a:p>
            <a:r>
              <a:rPr lang="en-GB" sz="2400" dirty="0" smtClean="0"/>
              <a:t>Use articulation</a:t>
            </a:r>
          </a:p>
        </p:txBody>
      </p:sp>
    </p:spTree>
    <p:extLst>
      <p:ext uri="{BB962C8B-B14F-4D97-AF65-F5344CB8AC3E}">
        <p14:creationId xmlns:p14="http://schemas.microsoft.com/office/powerpoint/2010/main" val="11238920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Appropriate Attention &amp; Listening Development </a:t>
            </a:r>
            <a:endParaRPr lang="en-GB" dirty="0"/>
          </a:p>
        </p:txBody>
      </p:sp>
      <p:sp>
        <p:nvSpPr>
          <p:cNvPr id="3" name="Content Placeholder 2"/>
          <p:cNvSpPr>
            <a:spLocks noGrp="1"/>
          </p:cNvSpPr>
          <p:nvPr>
            <p:ph idx="1"/>
          </p:nvPr>
        </p:nvSpPr>
        <p:spPr>
          <a:xfrm>
            <a:off x="2589212" y="1776248"/>
            <a:ext cx="8915400" cy="4477406"/>
          </a:xfrm>
        </p:spPr>
        <p:txBody>
          <a:bodyPr>
            <a:normAutofit lnSpcReduction="10000"/>
          </a:bodyPr>
          <a:lstStyle/>
          <a:p>
            <a:pPr marL="0" indent="0">
              <a:buNone/>
            </a:pPr>
            <a:r>
              <a:rPr lang="en-GB" sz="2000" dirty="0" smtClean="0"/>
              <a:t>By 5/6 years there should be integrated attention – able to carry out a task and listen to an adult.</a:t>
            </a:r>
          </a:p>
          <a:p>
            <a:endParaRPr lang="en-GB" sz="2000" dirty="0"/>
          </a:p>
          <a:p>
            <a:pPr marL="0" indent="0">
              <a:buNone/>
            </a:pPr>
            <a:r>
              <a:rPr lang="en-GB" sz="2000" u="sng" dirty="0" smtClean="0"/>
              <a:t>The stages prior to that are</a:t>
            </a:r>
            <a:r>
              <a:rPr lang="en-GB" sz="2000" dirty="0" smtClean="0"/>
              <a:t> – </a:t>
            </a:r>
          </a:p>
          <a:p>
            <a:r>
              <a:rPr lang="en-GB" sz="2000" dirty="0" smtClean="0"/>
              <a:t>Fleeting attention (0 -1yrs)</a:t>
            </a:r>
          </a:p>
          <a:p>
            <a:r>
              <a:rPr lang="en-GB" sz="2000" dirty="0" smtClean="0"/>
              <a:t>Rigid attention (0-1yrs)</a:t>
            </a:r>
          </a:p>
          <a:p>
            <a:r>
              <a:rPr lang="en-GB" sz="2000" dirty="0" smtClean="0"/>
              <a:t>Single channelled attention (1 – 2yrs)</a:t>
            </a:r>
          </a:p>
          <a:p>
            <a:r>
              <a:rPr lang="en-GB" sz="2000" dirty="0" smtClean="0"/>
              <a:t>Single channelled with flexibility (2-3yrs)</a:t>
            </a:r>
          </a:p>
          <a:p>
            <a:r>
              <a:rPr lang="en-GB" sz="2000" dirty="0" smtClean="0"/>
              <a:t>Attention under voluntary control (3 – 4yrs)</a:t>
            </a:r>
          </a:p>
          <a:p>
            <a:r>
              <a:rPr lang="en-GB" sz="2000" dirty="0" smtClean="0"/>
              <a:t>Two channelled attention (4-5yrs)</a:t>
            </a:r>
          </a:p>
          <a:p>
            <a:r>
              <a:rPr lang="en-GB" sz="2000" dirty="0" smtClean="0"/>
              <a:t>Integrated attention  (5-6yrs)</a:t>
            </a:r>
            <a:endParaRPr lang="en-GB" sz="2000" dirty="0"/>
          </a:p>
        </p:txBody>
      </p:sp>
    </p:spTree>
    <p:extLst>
      <p:ext uri="{BB962C8B-B14F-4D97-AF65-F5344CB8AC3E}">
        <p14:creationId xmlns:p14="http://schemas.microsoft.com/office/powerpoint/2010/main" val="381737581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we help to improve listening &amp; attention?</a:t>
            </a:r>
            <a:endParaRPr lang="en-GB" dirty="0"/>
          </a:p>
        </p:txBody>
      </p:sp>
      <p:sp>
        <p:nvSpPr>
          <p:cNvPr id="3" name="Content Placeholder 2"/>
          <p:cNvSpPr>
            <a:spLocks noGrp="1"/>
          </p:cNvSpPr>
          <p:nvPr>
            <p:ph idx="1"/>
          </p:nvPr>
        </p:nvSpPr>
        <p:spPr>
          <a:xfrm>
            <a:off x="2589212" y="1905000"/>
            <a:ext cx="8915400" cy="3995712"/>
          </a:xfrm>
        </p:spPr>
        <p:txBody>
          <a:bodyPr>
            <a:normAutofit fontScale="92500" lnSpcReduction="10000"/>
          </a:bodyPr>
          <a:lstStyle/>
          <a:p>
            <a:r>
              <a:rPr lang="en-GB" sz="2400" dirty="0" smtClean="0"/>
              <a:t>Get down to a child’s level </a:t>
            </a:r>
          </a:p>
          <a:p>
            <a:r>
              <a:rPr lang="en-GB" sz="2400" dirty="0" smtClean="0"/>
              <a:t>Teach them what good listening looks like </a:t>
            </a:r>
          </a:p>
          <a:p>
            <a:r>
              <a:rPr lang="en-GB" sz="2400" dirty="0" smtClean="0"/>
              <a:t>Use their name as a cue in </a:t>
            </a:r>
          </a:p>
          <a:p>
            <a:r>
              <a:rPr lang="en-GB" sz="2400" dirty="0" smtClean="0"/>
              <a:t>Reduce language used – fewer words</a:t>
            </a:r>
          </a:p>
          <a:p>
            <a:r>
              <a:rPr lang="en-GB" sz="2400" dirty="0" smtClean="0"/>
              <a:t>Use wait cards or timers to improve attention</a:t>
            </a:r>
          </a:p>
          <a:p>
            <a:r>
              <a:rPr lang="en-GB" sz="2400" dirty="0" smtClean="0"/>
              <a:t>Focus and re-focus attention </a:t>
            </a:r>
          </a:p>
          <a:p>
            <a:r>
              <a:rPr lang="en-GB" sz="2400" dirty="0" smtClean="0"/>
              <a:t>Use hand gestures </a:t>
            </a:r>
          </a:p>
          <a:p>
            <a:r>
              <a:rPr lang="en-GB" sz="2400" dirty="0" smtClean="0"/>
              <a:t>Use repeat back </a:t>
            </a:r>
          </a:p>
          <a:p>
            <a:r>
              <a:rPr lang="en-GB" sz="2400" dirty="0" smtClean="0"/>
              <a:t>Teach turn taking </a:t>
            </a:r>
          </a:p>
        </p:txBody>
      </p:sp>
    </p:spTree>
    <p:extLst>
      <p:ext uri="{BB962C8B-B14F-4D97-AF65-F5344CB8AC3E}">
        <p14:creationId xmlns:p14="http://schemas.microsoft.com/office/powerpoint/2010/main" val="6766450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Typical Receptive Language development (comprehension)</a:t>
            </a:r>
            <a:endParaRPr lang="en-GB" dirty="0"/>
          </a:p>
        </p:txBody>
      </p:sp>
      <p:sp>
        <p:nvSpPr>
          <p:cNvPr id="3" name="Content Placeholder 2"/>
          <p:cNvSpPr>
            <a:spLocks noGrp="1"/>
          </p:cNvSpPr>
          <p:nvPr>
            <p:ph idx="1"/>
          </p:nvPr>
        </p:nvSpPr>
        <p:spPr>
          <a:xfrm>
            <a:off x="2589212" y="1905000"/>
            <a:ext cx="8915400" cy="4006222"/>
          </a:xfrm>
        </p:spPr>
        <p:txBody>
          <a:bodyPr>
            <a:noAutofit/>
          </a:bodyPr>
          <a:lstStyle/>
          <a:p>
            <a:r>
              <a:rPr lang="en-GB" sz="2400" dirty="0" smtClean="0"/>
              <a:t>1 </a:t>
            </a:r>
            <a:r>
              <a:rPr lang="en-GB" sz="2400" dirty="0" err="1" smtClean="0"/>
              <a:t>yr</a:t>
            </a:r>
            <a:r>
              <a:rPr lang="en-GB" sz="2400" dirty="0" smtClean="0"/>
              <a:t> – understands ‘give me the teddy’- 1 key word</a:t>
            </a:r>
          </a:p>
          <a:p>
            <a:r>
              <a:rPr lang="en-GB" sz="2400" dirty="0" smtClean="0"/>
              <a:t>1.6yrs – should have 250 everyday words</a:t>
            </a:r>
          </a:p>
          <a:p>
            <a:r>
              <a:rPr lang="en-GB" sz="2400" dirty="0" smtClean="0"/>
              <a:t>2yrs – understands ‘put the teddy in the box’ </a:t>
            </a:r>
            <a:r>
              <a:rPr lang="en-GB" sz="2400" dirty="0"/>
              <a:t>– 2 key words </a:t>
            </a:r>
            <a:endParaRPr lang="en-GB" sz="2400" dirty="0" smtClean="0"/>
          </a:p>
          <a:p>
            <a:r>
              <a:rPr lang="en-GB" sz="2400" dirty="0" smtClean="0"/>
              <a:t>2.5yrs – understand ‘put socks in the drawer’/prepositions/simple instructions – 3 key words </a:t>
            </a:r>
          </a:p>
          <a:p>
            <a:r>
              <a:rPr lang="en-GB" sz="2400" dirty="0" smtClean="0"/>
              <a:t>3yrs – questions/pronouns/size</a:t>
            </a:r>
          </a:p>
          <a:p>
            <a:r>
              <a:rPr lang="en-GB" sz="2400" dirty="0" smtClean="0"/>
              <a:t>4yrs – can follow 2 part instructions/simple questions/colours </a:t>
            </a:r>
            <a:endParaRPr lang="en-GB" sz="2400" dirty="0"/>
          </a:p>
          <a:p>
            <a:r>
              <a:rPr lang="en-GB" sz="2400" dirty="0" smtClean="0"/>
              <a:t>We do not need to understand every word to follow </a:t>
            </a:r>
            <a:endParaRPr lang="en-GB" sz="2400" dirty="0"/>
          </a:p>
        </p:txBody>
      </p:sp>
    </p:spTree>
    <p:extLst>
      <p:ext uri="{BB962C8B-B14F-4D97-AF65-F5344CB8AC3E}">
        <p14:creationId xmlns:p14="http://schemas.microsoft.com/office/powerpoint/2010/main" val="26708560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Typical Expressive Language(using spoken language)development</a:t>
            </a:r>
            <a:endParaRPr lang="en-GB" dirty="0"/>
          </a:p>
        </p:txBody>
      </p:sp>
      <p:sp>
        <p:nvSpPr>
          <p:cNvPr id="3" name="Content Placeholder 2"/>
          <p:cNvSpPr>
            <a:spLocks noGrp="1"/>
          </p:cNvSpPr>
          <p:nvPr>
            <p:ph idx="1"/>
          </p:nvPr>
        </p:nvSpPr>
        <p:spPr/>
        <p:txBody>
          <a:bodyPr/>
          <a:lstStyle/>
          <a:p>
            <a:r>
              <a:rPr lang="en-GB" sz="2400" dirty="0" smtClean="0"/>
              <a:t>1.5yrs – 50 words </a:t>
            </a:r>
          </a:p>
          <a:p>
            <a:r>
              <a:rPr lang="en-GB" sz="2400" dirty="0" smtClean="0"/>
              <a:t>2yrs – joining 2 words together/ uses own name/100 – 300 words</a:t>
            </a:r>
          </a:p>
          <a:p>
            <a:r>
              <a:rPr lang="en-GB" sz="2400" dirty="0" smtClean="0"/>
              <a:t>2.5yrs – using 3 word phrases/plurals/past tense </a:t>
            </a:r>
          </a:p>
          <a:p>
            <a:r>
              <a:rPr lang="en-GB" sz="2400" dirty="0" smtClean="0"/>
              <a:t>3yrs – 4 -5 word phrases/questions/1000 words/rhymes/describes experiences </a:t>
            </a:r>
          </a:p>
          <a:p>
            <a:r>
              <a:rPr lang="en-GB" sz="2400" dirty="0" smtClean="0"/>
              <a:t>4yrs – link ideas together – but/5-8 word sentences/pronouns/more questions </a:t>
            </a:r>
          </a:p>
          <a:p>
            <a:endParaRPr lang="en-GB" dirty="0"/>
          </a:p>
        </p:txBody>
      </p:sp>
    </p:spTree>
    <p:extLst>
      <p:ext uri="{BB962C8B-B14F-4D97-AF65-F5344CB8AC3E}">
        <p14:creationId xmlns:p14="http://schemas.microsoft.com/office/powerpoint/2010/main" val="8498931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we help?</a:t>
            </a:r>
            <a:endParaRPr lang="en-GB" dirty="0"/>
          </a:p>
        </p:txBody>
      </p:sp>
      <p:sp>
        <p:nvSpPr>
          <p:cNvPr id="3" name="Content Placeholder 2"/>
          <p:cNvSpPr>
            <a:spLocks noGrp="1"/>
          </p:cNvSpPr>
          <p:nvPr>
            <p:ph idx="1"/>
          </p:nvPr>
        </p:nvSpPr>
        <p:spPr>
          <a:xfrm>
            <a:off x="2589212" y="1334814"/>
            <a:ext cx="8915400" cy="4576408"/>
          </a:xfrm>
        </p:spPr>
        <p:txBody>
          <a:bodyPr>
            <a:normAutofit/>
          </a:bodyPr>
          <a:lstStyle/>
          <a:p>
            <a:r>
              <a:rPr lang="en-GB" sz="2400" dirty="0" smtClean="0"/>
              <a:t>Multisensory approach – draw out/act out words </a:t>
            </a:r>
          </a:p>
          <a:p>
            <a:r>
              <a:rPr lang="en-GB" sz="2400" dirty="0" smtClean="0"/>
              <a:t>Repeat new words </a:t>
            </a:r>
          </a:p>
          <a:p>
            <a:r>
              <a:rPr lang="en-GB" sz="2400" dirty="0" smtClean="0"/>
              <a:t>Use words in different situations</a:t>
            </a:r>
          </a:p>
          <a:p>
            <a:r>
              <a:rPr lang="en-GB" sz="2400" dirty="0" smtClean="0"/>
              <a:t>Play word games </a:t>
            </a:r>
          </a:p>
          <a:p>
            <a:r>
              <a:rPr lang="en-GB" sz="2400" dirty="0" smtClean="0"/>
              <a:t>Keep a word dictionary </a:t>
            </a:r>
          </a:p>
          <a:p>
            <a:r>
              <a:rPr lang="en-GB" sz="2400" dirty="0" smtClean="0"/>
              <a:t>Mind maps </a:t>
            </a:r>
          </a:p>
          <a:p>
            <a:r>
              <a:rPr lang="en-GB" sz="2400" dirty="0" smtClean="0"/>
              <a:t>Vocab boxes</a:t>
            </a:r>
          </a:p>
          <a:p>
            <a:r>
              <a:rPr lang="en-GB" sz="2400" dirty="0" smtClean="0"/>
              <a:t>Share stories </a:t>
            </a:r>
          </a:p>
          <a:p>
            <a:r>
              <a:rPr lang="en-GB" sz="2400" dirty="0" smtClean="0"/>
              <a:t>Audiobooks</a:t>
            </a:r>
          </a:p>
        </p:txBody>
      </p:sp>
    </p:spTree>
    <p:extLst>
      <p:ext uri="{BB962C8B-B14F-4D97-AF65-F5344CB8AC3E}">
        <p14:creationId xmlns:p14="http://schemas.microsoft.com/office/powerpoint/2010/main" val="28040276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849090"/>
          </a:xfrm>
        </p:spPr>
        <p:txBody>
          <a:bodyPr>
            <a:normAutofit/>
          </a:bodyPr>
          <a:lstStyle/>
          <a:p>
            <a:r>
              <a:rPr lang="en-GB" sz="4400" dirty="0" smtClean="0"/>
              <a:t>Speech sound production</a:t>
            </a:r>
            <a:endParaRPr lang="en-GB" sz="4400" dirty="0"/>
          </a:p>
        </p:txBody>
      </p:sp>
      <p:sp>
        <p:nvSpPr>
          <p:cNvPr id="3" name="Content Placeholder 2"/>
          <p:cNvSpPr>
            <a:spLocks noGrp="1"/>
          </p:cNvSpPr>
          <p:nvPr>
            <p:ph idx="1"/>
          </p:nvPr>
        </p:nvSpPr>
        <p:spPr>
          <a:xfrm>
            <a:off x="2589212" y="1473200"/>
            <a:ext cx="8915400" cy="4438022"/>
          </a:xfrm>
        </p:spPr>
        <p:txBody>
          <a:bodyPr>
            <a:normAutofit fontScale="92500" lnSpcReduction="10000"/>
          </a:bodyPr>
          <a:lstStyle/>
          <a:p>
            <a:pPr marL="0" indent="0">
              <a:buNone/>
            </a:pPr>
            <a:r>
              <a:rPr lang="en-GB" sz="3200" dirty="0" smtClean="0"/>
              <a:t>1 – 2yrs – p/n/w/h/b/m</a:t>
            </a:r>
          </a:p>
          <a:p>
            <a:pPr marL="0" indent="0">
              <a:buNone/>
            </a:pPr>
            <a:r>
              <a:rPr lang="en-GB" sz="3200" dirty="0" smtClean="0"/>
              <a:t>2 – 3 </a:t>
            </a:r>
            <a:r>
              <a:rPr lang="en-GB" sz="3200" dirty="0" err="1" smtClean="0"/>
              <a:t>yrs</a:t>
            </a:r>
            <a:r>
              <a:rPr lang="en-GB" sz="3200" dirty="0" smtClean="0"/>
              <a:t> – t/d/g/f/k/</a:t>
            </a:r>
            <a:r>
              <a:rPr lang="en-GB" sz="3200" dirty="0" err="1" smtClean="0"/>
              <a:t>ing</a:t>
            </a:r>
            <a:r>
              <a:rPr lang="en-GB" sz="3200" dirty="0" smtClean="0"/>
              <a:t>/y</a:t>
            </a:r>
          </a:p>
          <a:p>
            <a:pPr marL="0" indent="0">
              <a:buNone/>
            </a:pPr>
            <a:r>
              <a:rPr lang="en-GB" sz="3200" dirty="0" smtClean="0"/>
              <a:t>4+yrs – z/v/</a:t>
            </a:r>
            <a:r>
              <a:rPr lang="en-GB" sz="3200" dirty="0" err="1" smtClean="0"/>
              <a:t>ch</a:t>
            </a:r>
            <a:r>
              <a:rPr lang="en-GB" sz="3200" dirty="0" smtClean="0"/>
              <a:t>/s/l/j/</a:t>
            </a:r>
            <a:r>
              <a:rPr lang="en-GB" sz="3200" dirty="0" err="1" smtClean="0"/>
              <a:t>sh</a:t>
            </a:r>
            <a:endParaRPr lang="en-GB" sz="3200" dirty="0" smtClean="0"/>
          </a:p>
          <a:p>
            <a:pPr marL="0" indent="0">
              <a:buNone/>
            </a:pPr>
            <a:endParaRPr lang="en-GB" sz="3200" dirty="0"/>
          </a:p>
          <a:p>
            <a:pPr marL="0" indent="0">
              <a:buNone/>
            </a:pPr>
            <a:r>
              <a:rPr lang="en-GB" sz="3200" dirty="0" smtClean="0"/>
              <a:t>We need to – model/acknowledge attempts/use nursery rhymes/face to face when talking/slow down your speech/avoid over-correcting/listening games/mirror work/read/target games </a:t>
            </a:r>
            <a:r>
              <a:rPr lang="en-GB" sz="3200" dirty="0" err="1" smtClean="0"/>
              <a:t>eg</a:t>
            </a:r>
            <a:r>
              <a:rPr lang="en-GB" sz="3200" dirty="0" smtClean="0"/>
              <a:t>. Eye spy</a:t>
            </a:r>
            <a:endParaRPr lang="en-GB" sz="3200" dirty="0"/>
          </a:p>
        </p:txBody>
      </p:sp>
    </p:spTree>
    <p:extLst>
      <p:ext uri="{BB962C8B-B14F-4D97-AF65-F5344CB8AC3E}">
        <p14:creationId xmlns:p14="http://schemas.microsoft.com/office/powerpoint/2010/main" val="195175847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Memory </a:t>
            </a:r>
            <a:endParaRPr lang="en-GB" sz="4400" dirty="0"/>
          </a:p>
        </p:txBody>
      </p:sp>
      <p:sp>
        <p:nvSpPr>
          <p:cNvPr id="3" name="Content Placeholder 2"/>
          <p:cNvSpPr>
            <a:spLocks noGrp="1"/>
          </p:cNvSpPr>
          <p:nvPr>
            <p:ph idx="1"/>
          </p:nvPr>
        </p:nvSpPr>
        <p:spPr>
          <a:xfrm>
            <a:off x="2589212" y="1435100"/>
            <a:ext cx="8915400" cy="4476122"/>
          </a:xfrm>
        </p:spPr>
        <p:txBody>
          <a:bodyPr>
            <a:normAutofit fontScale="92500" lnSpcReduction="10000"/>
          </a:bodyPr>
          <a:lstStyle/>
          <a:p>
            <a:r>
              <a:rPr lang="en-GB" sz="2800" u="sng" dirty="0" smtClean="0"/>
              <a:t>STM</a:t>
            </a:r>
            <a:r>
              <a:rPr lang="en-GB" sz="2800" dirty="0" smtClean="0"/>
              <a:t> – info from senses/make sense of info given/only lasts 20secs</a:t>
            </a:r>
          </a:p>
          <a:p>
            <a:r>
              <a:rPr lang="en-GB" sz="2800" u="sng" dirty="0" smtClean="0"/>
              <a:t>WM</a:t>
            </a:r>
            <a:r>
              <a:rPr lang="en-GB" sz="2800" dirty="0" smtClean="0"/>
              <a:t> – moves info from ST to LT </a:t>
            </a:r>
          </a:p>
          <a:p>
            <a:r>
              <a:rPr lang="en-GB" sz="2800" u="sng" dirty="0" smtClean="0"/>
              <a:t>LTM</a:t>
            </a:r>
            <a:r>
              <a:rPr lang="en-GB" sz="2800" dirty="0" smtClean="0"/>
              <a:t> – holds our knowledge of the world/ constantly updated/needs organising </a:t>
            </a:r>
          </a:p>
          <a:p>
            <a:endParaRPr lang="en-GB" sz="2800" dirty="0"/>
          </a:p>
          <a:p>
            <a:r>
              <a:rPr lang="en-GB" sz="2800" u="sng" dirty="0" smtClean="0"/>
              <a:t>How we remember </a:t>
            </a:r>
            <a:r>
              <a:rPr lang="en-GB" sz="2800" dirty="0" smtClean="0"/>
              <a:t>– doing it/hearing it/seeing it – need all things </a:t>
            </a:r>
          </a:p>
          <a:p>
            <a:pPr marL="0" indent="0">
              <a:buNone/>
            </a:pPr>
            <a:endParaRPr lang="en-GB" sz="2800" dirty="0" smtClean="0"/>
          </a:p>
          <a:p>
            <a:r>
              <a:rPr lang="en-GB" sz="2800" dirty="0" smtClean="0"/>
              <a:t>Memory Games - ideas</a:t>
            </a:r>
            <a:endParaRPr lang="en-GB" sz="2800" dirty="0"/>
          </a:p>
        </p:txBody>
      </p:sp>
    </p:spTree>
    <p:extLst>
      <p:ext uri="{BB962C8B-B14F-4D97-AF65-F5344CB8AC3E}">
        <p14:creationId xmlns:p14="http://schemas.microsoft.com/office/powerpoint/2010/main" val="18661874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722090"/>
          </a:xfrm>
        </p:spPr>
        <p:txBody>
          <a:bodyPr/>
          <a:lstStyle/>
          <a:p>
            <a:r>
              <a:rPr lang="en-GB" dirty="0" smtClean="0"/>
              <a:t>Social skills &amp; Play Development </a:t>
            </a:r>
            <a:endParaRPr lang="en-GB" dirty="0"/>
          </a:p>
        </p:txBody>
      </p:sp>
      <p:sp>
        <p:nvSpPr>
          <p:cNvPr id="3" name="Content Placeholder 2"/>
          <p:cNvSpPr>
            <a:spLocks noGrp="1"/>
          </p:cNvSpPr>
          <p:nvPr>
            <p:ph idx="1"/>
          </p:nvPr>
        </p:nvSpPr>
        <p:spPr>
          <a:xfrm>
            <a:off x="1905000" y="1447800"/>
            <a:ext cx="9599612" cy="4463422"/>
          </a:xfrm>
        </p:spPr>
        <p:txBody>
          <a:bodyPr>
            <a:noAutofit/>
          </a:bodyPr>
          <a:lstStyle/>
          <a:p>
            <a:pPr marL="0" indent="0">
              <a:buNone/>
            </a:pPr>
            <a:r>
              <a:rPr lang="en-GB" sz="2400" dirty="0" smtClean="0"/>
              <a:t>1yr- solitary/exploratory play/shouts/makes demands/uses eye contact</a:t>
            </a:r>
          </a:p>
          <a:p>
            <a:pPr marL="0" indent="0">
              <a:buNone/>
            </a:pPr>
            <a:r>
              <a:rPr lang="en-GB" sz="2400" dirty="0" smtClean="0"/>
              <a:t>18mths – parallel play </a:t>
            </a:r>
            <a:r>
              <a:rPr lang="en-GB" sz="2400" dirty="0"/>
              <a:t>play/shouts/makes demands/uses eye </a:t>
            </a:r>
            <a:r>
              <a:rPr lang="en-GB" sz="2400" dirty="0" smtClean="0"/>
              <a:t>contact</a:t>
            </a:r>
          </a:p>
          <a:p>
            <a:pPr marL="0" indent="0">
              <a:buNone/>
            </a:pPr>
            <a:r>
              <a:rPr lang="en-GB" sz="2400" dirty="0" smtClean="0"/>
              <a:t>2yrs – early conversations/oppositional/tantrums/humour/understands gesture </a:t>
            </a:r>
          </a:p>
          <a:p>
            <a:pPr marL="0" indent="0">
              <a:buNone/>
            </a:pPr>
            <a:r>
              <a:rPr lang="en-GB" sz="2400" dirty="0" smtClean="0"/>
              <a:t>3yrs – recognises anger, joy/displays strong emotions/obeys simple rules/can be physically aggressive/uses other people’s names//co-operative </a:t>
            </a:r>
            <a:r>
              <a:rPr lang="en-GB" sz="2400" dirty="0"/>
              <a:t>play/role play </a:t>
            </a:r>
            <a:endParaRPr lang="en-GB" sz="2400" dirty="0" smtClean="0"/>
          </a:p>
          <a:p>
            <a:pPr marL="0" indent="0">
              <a:buNone/>
            </a:pPr>
            <a:r>
              <a:rPr lang="en-GB" sz="2400" dirty="0" smtClean="0"/>
              <a:t>4yrs – expresses own feelings/social greetings/gives orders/start conversations/likes to share/co-operative play/imaginary friends </a:t>
            </a:r>
            <a:endParaRPr lang="en-GB" sz="2400" dirty="0"/>
          </a:p>
        </p:txBody>
      </p:sp>
    </p:spTree>
    <p:extLst>
      <p:ext uri="{BB962C8B-B14F-4D97-AF65-F5344CB8AC3E}">
        <p14:creationId xmlns:p14="http://schemas.microsoft.com/office/powerpoint/2010/main" val="2593163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we help with social development?</a:t>
            </a:r>
            <a:endParaRPr lang="en-GB" dirty="0"/>
          </a:p>
        </p:txBody>
      </p:sp>
      <p:sp>
        <p:nvSpPr>
          <p:cNvPr id="3" name="Content Placeholder 2"/>
          <p:cNvSpPr>
            <a:spLocks noGrp="1"/>
          </p:cNvSpPr>
          <p:nvPr>
            <p:ph idx="1"/>
          </p:nvPr>
        </p:nvSpPr>
        <p:spPr>
          <a:xfrm>
            <a:off x="2531023" y="1762489"/>
            <a:ext cx="8915400" cy="4754689"/>
          </a:xfrm>
        </p:spPr>
        <p:txBody>
          <a:bodyPr>
            <a:noAutofit/>
          </a:bodyPr>
          <a:lstStyle/>
          <a:p>
            <a:r>
              <a:rPr lang="en-GB" sz="2800" dirty="0" smtClean="0"/>
              <a:t>Structure </a:t>
            </a:r>
          </a:p>
          <a:p>
            <a:r>
              <a:rPr lang="en-GB" sz="2800" dirty="0" smtClean="0"/>
              <a:t>Be predictable </a:t>
            </a:r>
          </a:p>
          <a:p>
            <a:r>
              <a:rPr lang="en-GB" sz="2800" dirty="0" smtClean="0"/>
              <a:t>Be consistent </a:t>
            </a:r>
          </a:p>
          <a:p>
            <a:r>
              <a:rPr lang="en-GB" sz="2800" dirty="0" smtClean="0"/>
              <a:t>Be visual  </a:t>
            </a:r>
          </a:p>
          <a:p>
            <a:r>
              <a:rPr lang="en-GB" sz="2800" dirty="0" smtClean="0"/>
              <a:t>Rule based games </a:t>
            </a:r>
          </a:p>
          <a:p>
            <a:r>
              <a:rPr lang="en-GB" sz="2800" dirty="0" smtClean="0"/>
              <a:t>Social stories </a:t>
            </a:r>
          </a:p>
          <a:p>
            <a:r>
              <a:rPr lang="en-GB" sz="2800" dirty="0" smtClean="0"/>
              <a:t>Praise strengths </a:t>
            </a:r>
          </a:p>
          <a:p>
            <a:r>
              <a:rPr lang="en-GB" sz="2800" dirty="0" smtClean="0"/>
              <a:t>All this will support independence as well. </a:t>
            </a:r>
            <a:endParaRPr lang="en-GB" sz="2800" dirty="0"/>
          </a:p>
        </p:txBody>
      </p:sp>
    </p:spTree>
    <p:extLst>
      <p:ext uri="{BB962C8B-B14F-4D97-AF65-F5344CB8AC3E}">
        <p14:creationId xmlns:p14="http://schemas.microsoft.com/office/powerpoint/2010/main" val="184958034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NOTE – World Health Organisation!</a:t>
            </a:r>
            <a:endParaRPr lang="en-GB" dirty="0"/>
          </a:p>
        </p:txBody>
      </p:sp>
      <p:sp>
        <p:nvSpPr>
          <p:cNvPr id="3" name="Content Placeholder 2"/>
          <p:cNvSpPr>
            <a:spLocks noGrp="1"/>
          </p:cNvSpPr>
          <p:nvPr>
            <p:ph idx="1"/>
          </p:nvPr>
        </p:nvSpPr>
        <p:spPr/>
        <p:txBody>
          <a:bodyPr>
            <a:normAutofit/>
          </a:bodyPr>
          <a:lstStyle/>
          <a:p>
            <a:r>
              <a:rPr lang="en-GB" sz="2400" dirty="0" smtClean="0"/>
              <a:t>WHO – through research they have concluded that there should be no screen time before 3yrs of age, need 2/3hrs of exercise – otherwise children will potentially experience developmental issues of those described throughout this presentation</a:t>
            </a:r>
          </a:p>
          <a:p>
            <a:endParaRPr lang="en-GB" sz="2400" dirty="0"/>
          </a:p>
          <a:p>
            <a:r>
              <a:rPr lang="en-GB" sz="2400" dirty="0" smtClean="0"/>
              <a:t>Films/TV nowadays have increased movement and decreased plot as filmmakers are aware this is how children are in today’s society </a:t>
            </a:r>
            <a:endParaRPr lang="en-GB" sz="2400" dirty="0"/>
          </a:p>
        </p:txBody>
      </p:sp>
    </p:spTree>
    <p:extLst>
      <p:ext uri="{BB962C8B-B14F-4D97-AF65-F5344CB8AC3E}">
        <p14:creationId xmlns:p14="http://schemas.microsoft.com/office/powerpoint/2010/main" val="159431727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 what?</a:t>
            </a:r>
            <a:endParaRPr lang="en-GB" dirty="0"/>
          </a:p>
        </p:txBody>
      </p:sp>
      <p:sp>
        <p:nvSpPr>
          <p:cNvPr id="3" name="Content Placeholder 2"/>
          <p:cNvSpPr>
            <a:spLocks noGrp="1"/>
          </p:cNvSpPr>
          <p:nvPr>
            <p:ph idx="1"/>
          </p:nvPr>
        </p:nvSpPr>
        <p:spPr/>
        <p:txBody>
          <a:bodyPr>
            <a:normAutofit/>
          </a:bodyPr>
          <a:lstStyle/>
          <a:p>
            <a:r>
              <a:rPr lang="en-GB" sz="2400" dirty="0" smtClean="0"/>
              <a:t>Slides will be placed on our website </a:t>
            </a:r>
          </a:p>
          <a:p>
            <a:r>
              <a:rPr lang="en-GB" sz="2400" dirty="0" smtClean="0"/>
              <a:t>Helpful handouts are at back </a:t>
            </a:r>
          </a:p>
          <a:p>
            <a:r>
              <a:rPr lang="en-GB" sz="2400" dirty="0" smtClean="0"/>
              <a:t>We are always available for further information </a:t>
            </a:r>
          </a:p>
          <a:p>
            <a:r>
              <a:rPr lang="en-GB" sz="2400" dirty="0" smtClean="0"/>
              <a:t>Our traded services teams can help us all </a:t>
            </a:r>
          </a:p>
          <a:p>
            <a:r>
              <a:rPr lang="en-GB" sz="2400" dirty="0" smtClean="0"/>
              <a:t>Look out for training and support bookable through MCH website </a:t>
            </a:r>
          </a:p>
          <a:p>
            <a:r>
              <a:rPr lang="en-GB" sz="2400" dirty="0" smtClean="0"/>
              <a:t>Let’s work together in the build up to referrals </a:t>
            </a:r>
            <a:endParaRPr lang="en-GB" sz="2400" dirty="0"/>
          </a:p>
        </p:txBody>
      </p:sp>
    </p:spTree>
    <p:extLst>
      <p:ext uri="{BB962C8B-B14F-4D97-AF65-F5344CB8AC3E}">
        <p14:creationId xmlns:p14="http://schemas.microsoft.com/office/powerpoint/2010/main" val="3782219553"/>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546</TotalTime>
  <Words>1545</Words>
  <Application>Microsoft Office PowerPoint</Application>
  <PresentationFormat>Widescreen</PresentationFormat>
  <Paragraphs>237</Paragraphs>
  <Slides>33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Century Gothic</vt:lpstr>
      <vt:lpstr>Wingdings 3</vt:lpstr>
      <vt:lpstr>Wisp</vt:lpstr>
      <vt:lpstr>MCH</vt:lpstr>
      <vt:lpstr>MCH support </vt:lpstr>
      <vt:lpstr>How do we access this? </vt:lpstr>
      <vt:lpstr>Referrals</vt:lpstr>
      <vt:lpstr>The iceberg effect </vt:lpstr>
      <vt:lpstr>Difficulties in sitting still and concentrating (ADHD)</vt:lpstr>
      <vt:lpstr>Indigo Social Communication Pathway referrals (Autism)</vt:lpstr>
      <vt:lpstr>Sensory difficulties </vt:lpstr>
      <vt:lpstr>Senses </vt:lpstr>
      <vt:lpstr>Sensory Processing difficulties </vt:lpstr>
      <vt:lpstr>Why is sensory so important? </vt:lpstr>
      <vt:lpstr>Sensory circuits/support </vt:lpstr>
      <vt:lpstr>Postural stability and balance issues </vt:lpstr>
      <vt:lpstr>Integration </vt:lpstr>
      <vt:lpstr>Hand Strength &amp; stability </vt:lpstr>
      <vt:lpstr>Challenging Behaviour </vt:lpstr>
      <vt:lpstr>PowerPoint Presentation</vt:lpstr>
      <vt:lpstr>5 main types of behaviour function</vt:lpstr>
      <vt:lpstr>Communication </vt:lpstr>
      <vt:lpstr>What is communication?</vt:lpstr>
      <vt:lpstr>PowerPoint Presentation</vt:lpstr>
      <vt:lpstr>Just to be able to say a sentence we  need to… </vt:lpstr>
      <vt:lpstr>Appropriate Attention &amp; Listening Development </vt:lpstr>
      <vt:lpstr>How can we help to improve listening &amp; attention?</vt:lpstr>
      <vt:lpstr>Typical Receptive Language development (comprehension)</vt:lpstr>
      <vt:lpstr>Typical Expressive Language(using spoken language)development</vt:lpstr>
      <vt:lpstr>How can we help?</vt:lpstr>
      <vt:lpstr>Speech sound production</vt:lpstr>
      <vt:lpstr>Memory </vt:lpstr>
      <vt:lpstr>Social skills &amp; Play Development </vt:lpstr>
      <vt:lpstr>How can we help with social development?</vt:lpstr>
      <vt:lpstr>NOTE – World Health Organisation!</vt:lpstr>
      <vt:lpstr>So what?</vt:lpstr>
    </vt:vector>
  </TitlesOfParts>
  <Company>St Margarets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MCH</dc:title>
  <dc:creator>Denise West</dc:creator>
  <cp:lastModifiedBy>Denise West</cp:lastModifiedBy>
  <cp:revision>40</cp:revision>
  <dcterms:created xsi:type="dcterms:W3CDTF">2019-10-26T10:52:30Z</dcterms:created>
  <dcterms:modified xsi:type="dcterms:W3CDTF">2019-11-23T13:32:38Z</dcterms:modified>
</cp:coreProperties>
</file>