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2"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91" d="100"/>
          <a:sy n="91" d="100"/>
        </p:scale>
        <p:origin x="53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FA5D05F-1BE1-490B-A583-DD903EA36AA8}" type="datetimeFigureOut">
              <a:rPr lang="en-GB" smtClean="0"/>
              <a:t>09/12/2019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3612704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A5D05F-1BE1-490B-A583-DD903EA36AA8}" type="datetimeFigureOut">
              <a:rPr lang="en-GB" smtClean="0"/>
              <a:t>09/12/2019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28167446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FA5D05F-1BE1-490B-A583-DD903EA36AA8}" type="datetimeFigureOut">
              <a:rPr lang="en-GB" smtClean="0"/>
              <a:t>09/12/2019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32806994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FA5D05F-1BE1-490B-A583-DD903EA36AA8}" type="datetimeFigureOut">
              <a:rPr lang="en-GB" smtClean="0"/>
              <a:t>09/12/2019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5792388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FA5D05F-1BE1-490B-A583-DD903EA36AA8}" type="datetimeFigureOut">
              <a:rPr lang="en-GB" smtClean="0"/>
              <a:t>09/12/2019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11409974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FA5D05F-1BE1-490B-A583-DD903EA36AA8}" type="datetimeFigureOut">
              <a:rPr lang="en-GB" smtClean="0"/>
              <a:t>09/12/2019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6672774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FA5D05F-1BE1-490B-A583-DD903EA36AA8}" type="datetimeFigureOut">
              <a:rPr lang="en-GB" smtClean="0"/>
              <a:t>09/12/2019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23642860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FA5D05F-1BE1-490B-A583-DD903EA36AA8}" type="datetimeFigureOut">
              <a:rPr lang="en-GB" smtClean="0"/>
              <a:t>09/12/2019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8229870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FA5D05F-1BE1-490B-A583-DD903EA36AA8}" type="datetimeFigureOut">
              <a:rPr lang="en-GB" smtClean="0"/>
              <a:t>09/12/2019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3682261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A5D05F-1BE1-490B-A583-DD903EA36AA8}" type="datetimeFigureOut">
              <a:rPr lang="en-GB" smtClean="0"/>
              <a:t>09/12/2019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40982218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FA5D05F-1BE1-490B-A583-DD903EA36AA8}" type="datetimeFigureOut">
              <a:rPr lang="en-GB" smtClean="0"/>
              <a:t>09/12/2019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8A8F9BE-D4FB-4F2C-A485-A0EDCC8D851A}" type="slidenum">
              <a:rPr lang="en-GB" smtClean="0"/>
              <a:t>‹#›</a:t>
            </a:fld>
            <a:endParaRPr lang="en-GB"/>
          </a:p>
        </p:txBody>
      </p:sp>
    </p:spTree>
    <p:extLst>
      <p:ext uri="{BB962C8B-B14F-4D97-AF65-F5344CB8AC3E}">
        <p14:creationId xmlns:p14="http://schemas.microsoft.com/office/powerpoint/2010/main" val="2935481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FA5D05F-1BE1-490B-A583-DD903EA36AA8}" type="datetimeFigureOut">
              <a:rPr lang="en-GB" smtClean="0"/>
              <a:t>09/12/2019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8A8F9BE-D4FB-4F2C-A485-A0EDCC8D851A}" type="slidenum">
              <a:rPr lang="en-GB" smtClean="0"/>
              <a:t>‹#›</a:t>
            </a:fld>
            <a:endParaRPr lang="en-GB"/>
          </a:p>
        </p:txBody>
      </p:sp>
    </p:spTree>
    <p:extLst>
      <p:ext uri="{BB962C8B-B14F-4D97-AF65-F5344CB8AC3E}">
        <p14:creationId xmlns:p14="http://schemas.microsoft.com/office/powerpoint/2010/main" val="61776741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297"/>
            <a:ext cx="12191999" cy="6858594"/>
          </a:xfrm>
          <a:prstGeom prst="rect">
            <a:avLst/>
          </a:prstGeom>
        </p:spPr>
      </p:pic>
      <p:sp>
        <p:nvSpPr>
          <p:cNvPr id="3" name="Rectangle 2"/>
          <p:cNvSpPr/>
          <p:nvPr/>
        </p:nvSpPr>
        <p:spPr>
          <a:xfrm>
            <a:off x="6197600" y="1150034"/>
            <a:ext cx="5461000" cy="3108543"/>
          </a:xfrm>
          <a:prstGeom prst="rect">
            <a:avLst/>
          </a:prstGeom>
        </p:spPr>
        <p:txBody>
          <a:bodyPr wrap="square">
            <a:spAutoFit/>
          </a:bodyPr>
          <a:lstStyle/>
          <a:p>
            <a:pPr algn="ctr"/>
            <a:r>
              <a:rPr lang="en-GB" sz="4000" dirty="0" smtClean="0">
                <a:solidFill>
                  <a:schemeClr val="bg1"/>
                </a:solidFill>
              </a:rPr>
              <a:t>Welcome to the SEND coffee meet up for St. Margaret’s Infant and Junior Schools. </a:t>
            </a:r>
          </a:p>
          <a:p>
            <a:endParaRPr lang="en-GB" sz="3600" dirty="0">
              <a:solidFill>
                <a:schemeClr val="bg1"/>
              </a:solidFill>
            </a:endParaRPr>
          </a:p>
        </p:txBody>
      </p:sp>
    </p:spTree>
    <p:extLst>
      <p:ext uri="{BB962C8B-B14F-4D97-AF65-F5344CB8AC3E}">
        <p14:creationId xmlns:p14="http://schemas.microsoft.com/office/powerpoint/2010/main" val="19744503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TextBox 4"/>
          <p:cNvSpPr txBox="1"/>
          <p:nvPr/>
        </p:nvSpPr>
        <p:spPr>
          <a:xfrm>
            <a:off x="311150" y="65759"/>
            <a:ext cx="11569700" cy="6740307"/>
          </a:xfrm>
          <a:prstGeom prst="rect">
            <a:avLst/>
          </a:prstGeom>
          <a:noFill/>
        </p:spPr>
        <p:txBody>
          <a:bodyPr wrap="square" rtlCol="0">
            <a:spAutoFit/>
          </a:bodyPr>
          <a:lstStyle/>
          <a:p>
            <a:pPr algn="ctr"/>
            <a:r>
              <a:rPr lang="en-GB" sz="3600" dirty="0" smtClean="0">
                <a:latin typeface="Comic Sans MS" panose="030F0702030302020204" pitchFamily="66" charset="0"/>
              </a:rPr>
              <a:t>Aims of the Session</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What is stress and anxiety?</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What triggers stress and anxiety?</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How to notice someone is Anxious?</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Understanding the physiology of the brain when      </a:t>
            </a:r>
          </a:p>
          <a:p>
            <a:r>
              <a:rPr lang="en-GB" sz="3600" dirty="0">
                <a:latin typeface="Comic Sans MS" panose="030F0702030302020204" pitchFamily="66" charset="0"/>
              </a:rPr>
              <a:t> </a:t>
            </a:r>
            <a:r>
              <a:rPr lang="en-GB" sz="3600" dirty="0" smtClean="0">
                <a:latin typeface="Comic Sans MS" panose="030F0702030302020204" pitchFamily="66" charset="0"/>
              </a:rPr>
              <a:t> anxiety is triggered?</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8 ways a child’s anxiety shows up as something else</a:t>
            </a:r>
            <a:endParaRPr lang="en-GB" sz="3600" dirty="0">
              <a:latin typeface="Comic Sans MS" panose="030F0702030302020204" pitchFamily="66" charset="0"/>
            </a:endParaRPr>
          </a:p>
        </p:txBody>
      </p:sp>
    </p:spTree>
    <p:extLst>
      <p:ext uri="{BB962C8B-B14F-4D97-AF65-F5344CB8AC3E}">
        <p14:creationId xmlns:p14="http://schemas.microsoft.com/office/powerpoint/2010/main" val="193454075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7" name="Rectangle 6"/>
          <p:cNvSpPr/>
          <p:nvPr/>
        </p:nvSpPr>
        <p:spPr>
          <a:xfrm>
            <a:off x="330200" y="1003300"/>
            <a:ext cx="11366500" cy="3046988"/>
          </a:xfrm>
          <a:prstGeom prst="rect">
            <a:avLst/>
          </a:prstGeom>
        </p:spPr>
        <p:txBody>
          <a:bodyPr wrap="square">
            <a:spAutoFit/>
          </a:bodyPr>
          <a:lstStyle/>
          <a:p>
            <a:pPr algn="ctr"/>
            <a:r>
              <a:rPr lang="en-GB" sz="3200" dirty="0" smtClean="0">
                <a:latin typeface="Comic Sans MS" panose="030F0702030302020204" pitchFamily="66" charset="0"/>
              </a:rPr>
              <a:t>Anxiety is normal.</a:t>
            </a:r>
          </a:p>
          <a:p>
            <a:pPr algn="ctr"/>
            <a:endParaRPr lang="en-GB" sz="3200" dirty="0" smtClean="0">
              <a:latin typeface="Comic Sans MS" panose="030F0702030302020204" pitchFamily="66" charset="0"/>
            </a:endParaRPr>
          </a:p>
          <a:p>
            <a:r>
              <a:rPr lang="en-GB" sz="3200" dirty="0" smtClean="0">
                <a:latin typeface="Comic Sans MS" panose="030F0702030302020204" pitchFamily="66" charset="0"/>
              </a:rPr>
              <a:t>It is the basis of Survival because it prepares our bodies to cope with danger. </a:t>
            </a:r>
          </a:p>
          <a:p>
            <a:endParaRPr lang="en-GB" sz="3200" dirty="0" smtClean="0">
              <a:latin typeface="Comic Sans MS" panose="030F0702030302020204" pitchFamily="66" charset="0"/>
            </a:endParaRPr>
          </a:p>
          <a:p>
            <a:r>
              <a:rPr lang="en-GB" sz="3200" dirty="0" smtClean="0">
                <a:latin typeface="Comic Sans MS" panose="030F0702030302020204" pitchFamily="66" charset="0"/>
              </a:rPr>
              <a:t>In moderate amounts it helps to improve our performance</a:t>
            </a:r>
            <a:endParaRPr lang="en-GB" sz="3200" dirty="0">
              <a:latin typeface="Comic Sans MS" panose="030F0702030302020204" pitchFamily="66" charset="0"/>
            </a:endParaRPr>
          </a:p>
        </p:txBody>
      </p:sp>
    </p:spTree>
    <p:extLst>
      <p:ext uri="{BB962C8B-B14F-4D97-AF65-F5344CB8AC3E}">
        <p14:creationId xmlns:p14="http://schemas.microsoft.com/office/powerpoint/2010/main" val="375633777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sp>
        <p:nvSpPr>
          <p:cNvPr id="7" name="Rectangle 6"/>
          <p:cNvSpPr/>
          <p:nvPr/>
        </p:nvSpPr>
        <p:spPr>
          <a:xfrm>
            <a:off x="412750" y="292100"/>
            <a:ext cx="11366500" cy="5509200"/>
          </a:xfrm>
          <a:prstGeom prst="rect">
            <a:avLst/>
          </a:prstGeom>
        </p:spPr>
        <p:txBody>
          <a:bodyPr wrap="square">
            <a:spAutoFit/>
          </a:bodyPr>
          <a:lstStyle/>
          <a:p>
            <a:pPr algn="ctr"/>
            <a:r>
              <a:rPr lang="en-GB" sz="3200" dirty="0" smtClean="0">
                <a:latin typeface="Comic Sans MS" panose="030F0702030302020204" pitchFamily="66" charset="0"/>
              </a:rPr>
              <a:t>What is Anxiety?</a:t>
            </a:r>
          </a:p>
          <a:p>
            <a:pPr algn="ctr"/>
            <a:endParaRPr lang="en-GB" sz="3200" dirty="0" smtClean="0">
              <a:latin typeface="Comic Sans MS" panose="030F0702030302020204" pitchFamily="66" charset="0"/>
            </a:endParaRPr>
          </a:p>
          <a:p>
            <a:pPr marL="457200" indent="-457200">
              <a:buFont typeface="Wingdings" panose="05000000000000000000" pitchFamily="2" charset="2"/>
              <a:buChar char="§"/>
            </a:pPr>
            <a:r>
              <a:rPr lang="en-GB" sz="3200" dirty="0" smtClean="0">
                <a:latin typeface="Comic Sans MS" panose="030F0702030302020204" pitchFamily="66" charset="0"/>
              </a:rPr>
              <a:t>Type of fear or strong feeling about a situation</a:t>
            </a:r>
          </a:p>
          <a:p>
            <a:pPr marL="457200" indent="-457200">
              <a:buFont typeface="Wingdings" panose="05000000000000000000" pitchFamily="2" charset="2"/>
              <a:buChar char="§"/>
            </a:pPr>
            <a:r>
              <a:rPr lang="en-GB" sz="3200" dirty="0" smtClean="0">
                <a:latin typeface="Comic Sans MS" panose="030F0702030302020204" pitchFamily="66" charset="0"/>
              </a:rPr>
              <a:t>Thought of a threat or something which may go wrong in the future</a:t>
            </a:r>
          </a:p>
          <a:p>
            <a:pPr marL="457200" indent="-457200">
              <a:buFont typeface="Wingdings" panose="05000000000000000000" pitchFamily="2" charset="2"/>
              <a:buChar char="§"/>
            </a:pPr>
            <a:r>
              <a:rPr lang="en-GB" sz="3200" dirty="0" smtClean="0">
                <a:latin typeface="Comic Sans MS" panose="030F0702030302020204" pitchFamily="66" charset="0"/>
              </a:rPr>
              <a:t>Causes fright and uncertainty</a:t>
            </a:r>
          </a:p>
          <a:p>
            <a:pPr marL="457200" indent="-457200">
              <a:buFont typeface="Wingdings" panose="05000000000000000000" pitchFamily="2" charset="2"/>
              <a:buChar char="§"/>
            </a:pPr>
            <a:r>
              <a:rPr lang="en-GB" sz="3200" dirty="0" smtClean="0">
                <a:latin typeface="Comic Sans MS" panose="030F0702030302020204" pitchFamily="66" charset="0"/>
              </a:rPr>
              <a:t>Lasts a short time or can be prolonged</a:t>
            </a:r>
          </a:p>
          <a:p>
            <a:pPr marL="457200" indent="-457200">
              <a:buFont typeface="Wingdings" panose="05000000000000000000" pitchFamily="2" charset="2"/>
              <a:buChar char="§"/>
            </a:pPr>
            <a:r>
              <a:rPr lang="en-GB" sz="3200" dirty="0" smtClean="0">
                <a:latin typeface="Comic Sans MS" panose="030F0702030302020204" pitchFamily="66" charset="0"/>
              </a:rPr>
              <a:t>Can affect our ability to eat, sleep, concentrate, travel, leave the house, go to school and work</a:t>
            </a:r>
          </a:p>
          <a:p>
            <a:pPr marL="457200" indent="-457200">
              <a:buFont typeface="Wingdings" panose="05000000000000000000" pitchFamily="2" charset="2"/>
              <a:buChar char="§"/>
            </a:pPr>
            <a:r>
              <a:rPr lang="en-GB" sz="3200" dirty="0" smtClean="0">
                <a:latin typeface="Comic Sans MS" panose="030F0702030302020204" pitchFamily="66" charset="0"/>
              </a:rPr>
              <a:t>Can interfere with our enjoyment, take over our lives and even control our thoughts and behaviours</a:t>
            </a:r>
            <a:endParaRPr lang="en-GB" sz="3200" dirty="0">
              <a:latin typeface="Comic Sans MS" panose="030F0702030302020204" pitchFamily="66" charset="0"/>
            </a:endParaRPr>
          </a:p>
        </p:txBody>
      </p:sp>
    </p:spTree>
    <p:extLst>
      <p:ext uri="{BB962C8B-B14F-4D97-AF65-F5344CB8AC3E}">
        <p14:creationId xmlns:p14="http://schemas.microsoft.com/office/powerpoint/2010/main" val="2607620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sp>
        <p:nvSpPr>
          <p:cNvPr id="7" name="Rectangle 6"/>
          <p:cNvSpPr/>
          <p:nvPr/>
        </p:nvSpPr>
        <p:spPr>
          <a:xfrm>
            <a:off x="133350" y="913707"/>
            <a:ext cx="11925300" cy="5016758"/>
          </a:xfrm>
          <a:prstGeom prst="rect">
            <a:avLst/>
          </a:prstGeom>
        </p:spPr>
        <p:txBody>
          <a:bodyPr wrap="square">
            <a:spAutoFit/>
          </a:bodyPr>
          <a:lstStyle/>
          <a:p>
            <a:pPr algn="ctr"/>
            <a:r>
              <a:rPr lang="en-GB" sz="3200" dirty="0" smtClean="0">
                <a:latin typeface="Comic Sans MS" panose="030F0702030302020204" pitchFamily="66" charset="0"/>
              </a:rPr>
              <a:t>What Triggers Anxiety?</a:t>
            </a:r>
          </a:p>
          <a:p>
            <a:pPr algn="ctr"/>
            <a:endParaRPr lang="en-GB" sz="3200" dirty="0" smtClean="0">
              <a:latin typeface="Comic Sans MS" panose="030F0702030302020204" pitchFamily="66" charset="0"/>
            </a:endParaRPr>
          </a:p>
          <a:p>
            <a:pPr marL="457200" indent="-457200">
              <a:buFont typeface="Arial" panose="020B0604020202020204" pitchFamily="34" charset="0"/>
              <a:buChar char="•"/>
            </a:pPr>
            <a:r>
              <a:rPr lang="en-GB" sz="3200" dirty="0" smtClean="0">
                <a:latin typeface="Comic Sans MS" panose="030F0702030302020204" pitchFamily="66" charset="0"/>
              </a:rPr>
              <a:t>After something bad has happened</a:t>
            </a:r>
          </a:p>
          <a:p>
            <a:pPr marL="457200" indent="-457200">
              <a:buFont typeface="Arial" panose="020B0604020202020204" pitchFamily="34" charset="0"/>
              <a:buChar char="•"/>
            </a:pPr>
            <a:r>
              <a:rPr lang="en-GB" sz="3200" dirty="0" smtClean="0">
                <a:latin typeface="Comic Sans MS" panose="030F0702030302020204" pitchFamily="66" charset="0"/>
              </a:rPr>
              <a:t>Significant life events such as bereavement/ illness/ separation or bullying </a:t>
            </a:r>
          </a:p>
          <a:p>
            <a:pPr marL="457200" indent="-457200">
              <a:buFont typeface="Arial" panose="020B0604020202020204" pitchFamily="34" charset="0"/>
              <a:buChar char="•"/>
            </a:pPr>
            <a:r>
              <a:rPr lang="en-GB" sz="3200" dirty="0" smtClean="0">
                <a:latin typeface="Comic Sans MS" panose="030F0702030302020204" pitchFamily="66" charset="0"/>
              </a:rPr>
              <a:t>Fears: Dogs, spiders, snakes, flying, wasps</a:t>
            </a:r>
          </a:p>
          <a:p>
            <a:pPr marL="457200" indent="-457200">
              <a:buFont typeface="Arial" panose="020B0604020202020204" pitchFamily="34" charset="0"/>
              <a:buChar char="•"/>
            </a:pPr>
            <a:r>
              <a:rPr lang="en-GB" sz="3200" dirty="0" smtClean="0">
                <a:latin typeface="Comic Sans MS" panose="030F0702030302020204" pitchFamily="66" charset="0"/>
              </a:rPr>
              <a:t>Genetic predisposition – how we are made up</a:t>
            </a:r>
          </a:p>
          <a:p>
            <a:pPr marL="457200" indent="-457200">
              <a:buFont typeface="Arial" panose="020B0604020202020204" pitchFamily="34" charset="0"/>
              <a:buChar char="•"/>
            </a:pPr>
            <a:r>
              <a:rPr lang="en-GB" sz="3200" dirty="0" smtClean="0">
                <a:latin typeface="Comic Sans MS" panose="030F0702030302020204" pitchFamily="66" charset="0"/>
              </a:rPr>
              <a:t>Temperamental disposition – how we behave</a:t>
            </a:r>
          </a:p>
          <a:p>
            <a:pPr marL="457200" indent="-457200">
              <a:buFont typeface="Arial" panose="020B0604020202020204" pitchFamily="34" charset="0"/>
              <a:buChar char="•"/>
            </a:pPr>
            <a:r>
              <a:rPr lang="en-GB" sz="3200" dirty="0" smtClean="0">
                <a:latin typeface="Comic Sans MS" panose="030F0702030302020204" pitchFamily="66" charset="0"/>
              </a:rPr>
              <a:t>Uncertainty– A fear of having to do something new or out of our comfort zone.</a:t>
            </a:r>
            <a:endParaRPr lang="en-GB" sz="3200" dirty="0">
              <a:latin typeface="Comic Sans MS" panose="030F0702030302020204" pitchFamily="66" charset="0"/>
            </a:endParaRPr>
          </a:p>
        </p:txBody>
      </p:sp>
    </p:spTree>
    <p:extLst>
      <p:ext uri="{BB962C8B-B14F-4D97-AF65-F5344CB8AC3E}">
        <p14:creationId xmlns:p14="http://schemas.microsoft.com/office/powerpoint/2010/main" val="135616645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sp>
        <p:nvSpPr>
          <p:cNvPr id="7" name="Rectangle 6"/>
          <p:cNvSpPr/>
          <p:nvPr/>
        </p:nvSpPr>
        <p:spPr>
          <a:xfrm>
            <a:off x="768350" y="421264"/>
            <a:ext cx="10655300" cy="6001643"/>
          </a:xfrm>
          <a:prstGeom prst="rect">
            <a:avLst/>
          </a:prstGeom>
        </p:spPr>
        <p:txBody>
          <a:bodyPr wrap="square">
            <a:spAutoFit/>
          </a:bodyPr>
          <a:lstStyle/>
          <a:p>
            <a:pPr algn="ctr"/>
            <a:r>
              <a:rPr lang="en-GB" sz="3200" dirty="0" smtClean="0">
                <a:latin typeface="Comic Sans MS" panose="030F0702030302020204" pitchFamily="66" charset="0"/>
              </a:rPr>
              <a:t>Physical Signs of Anxiety</a:t>
            </a:r>
          </a:p>
          <a:p>
            <a:pPr algn="ctr"/>
            <a:endParaRPr lang="en-GB" sz="3200" dirty="0" smtClean="0">
              <a:latin typeface="Comic Sans MS" panose="030F0702030302020204" pitchFamily="66" charset="0"/>
            </a:endParaRPr>
          </a:p>
          <a:p>
            <a:r>
              <a:rPr lang="en-GB" sz="3200" dirty="0" smtClean="0">
                <a:latin typeface="Comic Sans MS" panose="030F0702030302020204" pitchFamily="66" charset="0"/>
              </a:rPr>
              <a:t>• Fast / irregular heart beat</a:t>
            </a:r>
          </a:p>
          <a:p>
            <a:r>
              <a:rPr lang="en-GB" sz="3200" dirty="0" smtClean="0">
                <a:latin typeface="Comic Sans MS" panose="030F0702030302020204" pitchFamily="66" charset="0"/>
              </a:rPr>
              <a:t>• Increased breathing rate / shallow breathing</a:t>
            </a:r>
          </a:p>
          <a:p>
            <a:r>
              <a:rPr lang="en-GB" sz="3200" dirty="0" smtClean="0">
                <a:latin typeface="Comic Sans MS" panose="030F0702030302020204" pitchFamily="66" charset="0"/>
              </a:rPr>
              <a:t>• Dry mouth or throat</a:t>
            </a:r>
          </a:p>
          <a:p>
            <a:r>
              <a:rPr lang="en-GB" sz="3200" dirty="0" smtClean="0">
                <a:latin typeface="Comic Sans MS" panose="030F0702030302020204" pitchFamily="66" charset="0"/>
              </a:rPr>
              <a:t>• Weak/ tense /tingling/aching of muscles</a:t>
            </a:r>
          </a:p>
          <a:p>
            <a:r>
              <a:rPr lang="en-GB" sz="3200" dirty="0" smtClean="0">
                <a:latin typeface="Comic Sans MS" panose="030F0702030302020204" pitchFamily="66" charset="0"/>
              </a:rPr>
              <a:t>• Feeling lightheaded /headaches/dizziness</a:t>
            </a:r>
          </a:p>
          <a:p>
            <a:r>
              <a:rPr lang="en-GB" sz="3200" dirty="0" smtClean="0">
                <a:latin typeface="Comic Sans MS" panose="030F0702030302020204" pitchFamily="66" charset="0"/>
              </a:rPr>
              <a:t>• Stomach aches or bowel problems</a:t>
            </a:r>
          </a:p>
          <a:p>
            <a:r>
              <a:rPr lang="en-GB" sz="3200" dirty="0" smtClean="0">
                <a:latin typeface="Comic Sans MS" panose="030F0702030302020204" pitchFamily="66" charset="0"/>
              </a:rPr>
              <a:t>• Sweating – hot and cold</a:t>
            </a:r>
          </a:p>
          <a:p>
            <a:r>
              <a:rPr lang="en-GB" sz="3200" dirty="0" smtClean="0">
                <a:latin typeface="Comic Sans MS" panose="030F0702030302020204" pitchFamily="66" charset="0"/>
              </a:rPr>
              <a:t>• “Frozen” to the spot</a:t>
            </a:r>
          </a:p>
          <a:p>
            <a:r>
              <a:rPr lang="en-GB" sz="3200" dirty="0" smtClean="0">
                <a:latin typeface="Comic Sans MS" panose="030F0702030302020204" pitchFamily="66" charset="0"/>
              </a:rPr>
              <a:t>• Blurred vision</a:t>
            </a:r>
          </a:p>
          <a:p>
            <a:r>
              <a:rPr lang="en-GB" sz="3200" dirty="0" smtClean="0">
                <a:latin typeface="Comic Sans MS" panose="030F0702030302020204" pitchFamily="66" charset="0"/>
              </a:rPr>
              <a:t>• Sensory Seeking Behaviours</a:t>
            </a:r>
            <a:endParaRPr lang="en-GB" sz="3200" dirty="0">
              <a:latin typeface="Comic Sans MS" panose="030F0702030302020204" pitchFamily="66" charset="0"/>
            </a:endParaRPr>
          </a:p>
        </p:txBody>
      </p:sp>
    </p:spTree>
    <p:extLst>
      <p:ext uri="{BB962C8B-B14F-4D97-AF65-F5344CB8AC3E}">
        <p14:creationId xmlns:p14="http://schemas.microsoft.com/office/powerpoint/2010/main" val="147862469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pic>
        <p:nvPicPr>
          <p:cNvPr id="6" name="Picture 5"/>
          <p:cNvPicPr>
            <a:picLocks noChangeAspect="1"/>
          </p:cNvPicPr>
          <p:nvPr/>
        </p:nvPicPr>
        <p:blipFill>
          <a:blip r:embed="rId3"/>
          <a:stretch>
            <a:fillRect/>
          </a:stretch>
        </p:blipFill>
        <p:spPr>
          <a:xfrm>
            <a:off x="1204912" y="514350"/>
            <a:ext cx="9782175" cy="5829300"/>
          </a:xfrm>
          <a:prstGeom prst="rect">
            <a:avLst/>
          </a:prstGeom>
        </p:spPr>
      </p:pic>
    </p:spTree>
    <p:extLst>
      <p:ext uri="{BB962C8B-B14F-4D97-AF65-F5344CB8AC3E}">
        <p14:creationId xmlns:p14="http://schemas.microsoft.com/office/powerpoint/2010/main" val="177137104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pic>
        <p:nvPicPr>
          <p:cNvPr id="5" name="Picture 4"/>
          <p:cNvPicPr>
            <a:picLocks noChangeAspect="1"/>
          </p:cNvPicPr>
          <p:nvPr/>
        </p:nvPicPr>
        <p:blipFill>
          <a:blip r:embed="rId3"/>
          <a:stretch>
            <a:fillRect/>
          </a:stretch>
        </p:blipFill>
        <p:spPr>
          <a:xfrm>
            <a:off x="1228725" y="600075"/>
            <a:ext cx="9734550" cy="5657850"/>
          </a:xfrm>
          <a:prstGeom prst="rect">
            <a:avLst/>
          </a:prstGeom>
        </p:spPr>
      </p:pic>
    </p:spTree>
    <p:extLst>
      <p:ext uri="{BB962C8B-B14F-4D97-AF65-F5344CB8AC3E}">
        <p14:creationId xmlns:p14="http://schemas.microsoft.com/office/powerpoint/2010/main" val="1816406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pic>
        <p:nvPicPr>
          <p:cNvPr id="6" name="Picture 5"/>
          <p:cNvPicPr>
            <a:picLocks noChangeAspect="1"/>
          </p:cNvPicPr>
          <p:nvPr/>
        </p:nvPicPr>
        <p:blipFill>
          <a:blip r:embed="rId3"/>
          <a:stretch>
            <a:fillRect/>
          </a:stretch>
        </p:blipFill>
        <p:spPr>
          <a:xfrm>
            <a:off x="2428875" y="0"/>
            <a:ext cx="6778625" cy="6829849"/>
          </a:xfrm>
          <a:prstGeom prst="rect">
            <a:avLst/>
          </a:prstGeom>
        </p:spPr>
      </p:pic>
    </p:spTree>
    <p:extLst>
      <p:ext uri="{BB962C8B-B14F-4D97-AF65-F5344CB8AC3E}">
        <p14:creationId xmlns:p14="http://schemas.microsoft.com/office/powerpoint/2010/main" val="340102556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sp>
        <p:nvSpPr>
          <p:cNvPr id="5" name="Rectangle 4"/>
          <p:cNvSpPr/>
          <p:nvPr/>
        </p:nvSpPr>
        <p:spPr>
          <a:xfrm>
            <a:off x="609600" y="635000"/>
            <a:ext cx="11125200" cy="5078313"/>
          </a:xfrm>
          <a:prstGeom prst="rect">
            <a:avLst/>
          </a:prstGeom>
        </p:spPr>
        <p:txBody>
          <a:bodyPr wrap="square">
            <a:spAutoFit/>
          </a:bodyPr>
          <a:lstStyle/>
          <a:p>
            <a:pPr algn="ctr"/>
            <a:r>
              <a:rPr lang="en-GB" sz="3600" dirty="0" smtClean="0">
                <a:latin typeface="Comic Sans MS" panose="030F0702030302020204" pitchFamily="66" charset="0"/>
              </a:rPr>
              <a:t>What is behaviour?</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Behaviour is everything we do – our actions,</a:t>
            </a:r>
          </a:p>
          <a:p>
            <a:r>
              <a:rPr lang="en-GB" sz="3600" dirty="0" smtClean="0">
                <a:latin typeface="Comic Sans MS" panose="030F0702030302020204" pitchFamily="66" charset="0"/>
              </a:rPr>
              <a:t>  thoughts and things we say.</a:t>
            </a:r>
          </a:p>
          <a:p>
            <a:r>
              <a:rPr lang="en-GB" sz="3600" dirty="0" smtClean="0">
                <a:latin typeface="Comic Sans MS" panose="030F0702030302020204" pitchFamily="66" charset="0"/>
              </a:rPr>
              <a:t>• It’s a response to stimulus</a:t>
            </a:r>
          </a:p>
          <a:p>
            <a:r>
              <a:rPr lang="en-GB" sz="3600" dirty="0" smtClean="0">
                <a:latin typeface="Comic Sans MS" panose="030F0702030302020204" pitchFamily="66" charset="0"/>
              </a:rPr>
              <a:t>• All behaviour occurs in an environmental context</a:t>
            </a:r>
          </a:p>
          <a:p>
            <a:r>
              <a:rPr lang="en-GB" sz="3600" dirty="0" smtClean="0">
                <a:latin typeface="Comic Sans MS" panose="030F0702030302020204" pitchFamily="66" charset="0"/>
              </a:rPr>
              <a:t>• All behaviour (apart from reflex) is learned</a:t>
            </a:r>
          </a:p>
          <a:p>
            <a:r>
              <a:rPr lang="en-GB" sz="3600" dirty="0" smtClean="0">
                <a:latin typeface="Comic Sans MS" panose="030F0702030302020204" pitchFamily="66" charset="0"/>
              </a:rPr>
              <a:t>• Behaviour is observable (seen and heard) and</a:t>
            </a:r>
          </a:p>
          <a:p>
            <a:r>
              <a:rPr lang="en-GB" sz="3600" dirty="0" smtClean="0">
                <a:latin typeface="Comic Sans MS" panose="030F0702030302020204" pitchFamily="66" charset="0"/>
              </a:rPr>
              <a:t>  measurable (counted or timed)</a:t>
            </a:r>
            <a:endParaRPr lang="en-GB" sz="3600" dirty="0">
              <a:latin typeface="Comic Sans MS" panose="030F0702030302020204" pitchFamily="66" charset="0"/>
            </a:endParaRPr>
          </a:p>
        </p:txBody>
      </p:sp>
    </p:spTree>
    <p:extLst>
      <p:ext uri="{BB962C8B-B14F-4D97-AF65-F5344CB8AC3E}">
        <p14:creationId xmlns:p14="http://schemas.microsoft.com/office/powerpoint/2010/main" val="387971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sp>
        <p:nvSpPr>
          <p:cNvPr id="5" name="Rectangle 4"/>
          <p:cNvSpPr/>
          <p:nvPr/>
        </p:nvSpPr>
        <p:spPr>
          <a:xfrm>
            <a:off x="425450" y="416808"/>
            <a:ext cx="11341100" cy="6186309"/>
          </a:xfrm>
          <a:prstGeom prst="rect">
            <a:avLst/>
          </a:prstGeom>
        </p:spPr>
        <p:txBody>
          <a:bodyPr wrap="square">
            <a:spAutoFit/>
          </a:bodyPr>
          <a:lstStyle/>
          <a:p>
            <a:pPr algn="ctr"/>
            <a:r>
              <a:rPr lang="en-GB" sz="3600" dirty="0" smtClean="0">
                <a:latin typeface="Comic Sans MS" panose="030F0702030302020204" pitchFamily="66" charset="0"/>
              </a:rPr>
              <a:t>What is learning theory?</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Behaviour is learnt.</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If a behaviour can be learnt, it can be unlearnt.</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Behaviours that make us feel good or get us what    </a:t>
            </a:r>
          </a:p>
          <a:p>
            <a:r>
              <a:rPr lang="en-GB" sz="3600" dirty="0">
                <a:latin typeface="Comic Sans MS" panose="030F0702030302020204" pitchFamily="66" charset="0"/>
              </a:rPr>
              <a:t> </a:t>
            </a:r>
            <a:r>
              <a:rPr lang="en-GB" sz="3600" dirty="0" smtClean="0">
                <a:latin typeface="Comic Sans MS" panose="030F0702030302020204" pitchFamily="66" charset="0"/>
              </a:rPr>
              <a:t> we want will be repeated (reinforced).</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Negative or Positive reinforcement will strengthen  </a:t>
            </a:r>
          </a:p>
          <a:p>
            <a:r>
              <a:rPr lang="en-GB" sz="3600" dirty="0">
                <a:latin typeface="Comic Sans MS" panose="030F0702030302020204" pitchFamily="66" charset="0"/>
              </a:rPr>
              <a:t> </a:t>
            </a:r>
            <a:r>
              <a:rPr lang="en-GB" sz="3600" dirty="0" smtClean="0">
                <a:latin typeface="Comic Sans MS" panose="030F0702030302020204" pitchFamily="66" charset="0"/>
              </a:rPr>
              <a:t> a behaviour. </a:t>
            </a:r>
            <a:endParaRPr lang="en-GB" sz="3600" dirty="0">
              <a:latin typeface="Comic Sans MS" panose="030F0702030302020204" pitchFamily="66" charset="0"/>
            </a:endParaRPr>
          </a:p>
        </p:txBody>
      </p:sp>
    </p:spTree>
    <p:extLst>
      <p:ext uri="{BB962C8B-B14F-4D97-AF65-F5344CB8AC3E}">
        <p14:creationId xmlns:p14="http://schemas.microsoft.com/office/powerpoint/2010/main" val="24251736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a:p>
        </p:txBody>
      </p:sp>
      <p:sp>
        <p:nvSpPr>
          <p:cNvPr id="3" name="Subtitle 2"/>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4288"/>
            <a:ext cx="12192000" cy="6844173"/>
          </a:xfrm>
          <a:prstGeom prst="rect">
            <a:avLst/>
          </a:prstGeom>
        </p:spPr>
      </p:pic>
      <p:pic>
        <p:nvPicPr>
          <p:cNvPr id="6" name="Picture 5"/>
          <p:cNvPicPr>
            <a:picLocks noChangeAspect="1"/>
          </p:cNvPicPr>
          <p:nvPr/>
        </p:nvPicPr>
        <p:blipFill>
          <a:blip r:embed="rId3"/>
          <a:stretch>
            <a:fillRect/>
          </a:stretch>
        </p:blipFill>
        <p:spPr>
          <a:xfrm>
            <a:off x="1243012" y="152965"/>
            <a:ext cx="9705975" cy="6509666"/>
          </a:xfrm>
          <a:prstGeom prst="rect">
            <a:avLst/>
          </a:prstGeom>
        </p:spPr>
      </p:pic>
    </p:spTree>
    <p:extLst>
      <p:ext uri="{BB962C8B-B14F-4D97-AF65-F5344CB8AC3E}">
        <p14:creationId xmlns:p14="http://schemas.microsoft.com/office/powerpoint/2010/main" val="180738269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882650" y="739973"/>
            <a:ext cx="10426700" cy="5078313"/>
          </a:xfrm>
          <a:prstGeom prst="rect">
            <a:avLst/>
          </a:prstGeom>
        </p:spPr>
        <p:txBody>
          <a:bodyPr wrap="square">
            <a:spAutoFit/>
          </a:bodyPr>
          <a:lstStyle/>
          <a:p>
            <a:pPr algn="ctr"/>
            <a:r>
              <a:rPr lang="en-GB" sz="3600" dirty="0" smtClean="0">
                <a:latin typeface="Comic Sans MS" panose="030F0702030302020204" pitchFamily="66" charset="0"/>
              </a:rPr>
              <a:t>Form and Function of Behaviour</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Form…</a:t>
            </a:r>
          </a:p>
          <a:p>
            <a:r>
              <a:rPr lang="en-GB" sz="3600" dirty="0" smtClean="0">
                <a:latin typeface="Comic Sans MS" panose="030F0702030302020204" pitchFamily="66" charset="0"/>
              </a:rPr>
              <a:t>           …is what the behaviour looks or sounds like</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Function…</a:t>
            </a:r>
          </a:p>
          <a:p>
            <a:r>
              <a:rPr lang="en-GB" sz="3600" dirty="0" smtClean="0">
                <a:latin typeface="Comic Sans MS" panose="030F0702030302020204" pitchFamily="66" charset="0"/>
              </a:rPr>
              <a:t>            …is its purpose, that is, what it helps the person achieve.</a:t>
            </a:r>
            <a:endParaRPr lang="en-GB" sz="3600" dirty="0">
              <a:latin typeface="Comic Sans MS" panose="030F0702030302020204" pitchFamily="66" charset="0"/>
            </a:endParaRPr>
          </a:p>
        </p:txBody>
      </p:sp>
    </p:spTree>
    <p:extLst>
      <p:ext uri="{BB962C8B-B14F-4D97-AF65-F5344CB8AC3E}">
        <p14:creationId xmlns:p14="http://schemas.microsoft.com/office/powerpoint/2010/main" val="31511250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882650" y="739973"/>
            <a:ext cx="10426700" cy="1200329"/>
          </a:xfrm>
          <a:prstGeom prst="rect">
            <a:avLst/>
          </a:prstGeom>
        </p:spPr>
        <p:txBody>
          <a:bodyPr wrap="square">
            <a:spAutoFit/>
          </a:bodyPr>
          <a:lstStyle/>
          <a:p>
            <a:pPr algn="ctr"/>
            <a:r>
              <a:rPr lang="en-GB" sz="3600" dirty="0" smtClean="0">
                <a:latin typeface="Comic Sans MS" panose="030F0702030302020204" pitchFamily="66" charset="0"/>
              </a:rPr>
              <a:t>Why behaviours of concern may occur</a:t>
            </a:r>
          </a:p>
          <a:p>
            <a:pPr algn="ctr"/>
            <a:endParaRPr lang="en-GB" sz="3600" dirty="0">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1241425" y="1687512"/>
            <a:ext cx="10067925" cy="4295775"/>
          </a:xfrm>
          <a:prstGeom prst="rect">
            <a:avLst/>
          </a:prstGeom>
        </p:spPr>
      </p:pic>
    </p:spTree>
    <p:extLst>
      <p:ext uri="{BB962C8B-B14F-4D97-AF65-F5344CB8AC3E}">
        <p14:creationId xmlns:p14="http://schemas.microsoft.com/office/powerpoint/2010/main" val="1733169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882650" y="739973"/>
            <a:ext cx="10426700" cy="646331"/>
          </a:xfrm>
          <a:prstGeom prst="rect">
            <a:avLst/>
          </a:prstGeom>
        </p:spPr>
        <p:txBody>
          <a:bodyPr wrap="square">
            <a:spAutoFit/>
          </a:bodyPr>
          <a:lstStyle/>
          <a:p>
            <a:pPr algn="ctr"/>
            <a:r>
              <a:rPr lang="en-GB" sz="3600" dirty="0" smtClean="0">
                <a:latin typeface="Comic Sans MS" panose="030F0702030302020204" pitchFamily="66" charset="0"/>
              </a:rPr>
              <a:t>Framework for why behaviours occur </a:t>
            </a:r>
            <a:endParaRPr lang="en-GB" sz="36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882650" y="1445528"/>
            <a:ext cx="10521950" cy="4974176"/>
          </a:xfrm>
          <a:prstGeom prst="rect">
            <a:avLst/>
          </a:prstGeom>
        </p:spPr>
      </p:pic>
    </p:spTree>
    <p:extLst>
      <p:ext uri="{BB962C8B-B14F-4D97-AF65-F5344CB8AC3E}">
        <p14:creationId xmlns:p14="http://schemas.microsoft.com/office/powerpoint/2010/main" val="17017804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882650" y="416808"/>
            <a:ext cx="10426700" cy="5632311"/>
          </a:xfrm>
          <a:prstGeom prst="rect">
            <a:avLst/>
          </a:prstGeom>
        </p:spPr>
        <p:txBody>
          <a:bodyPr wrap="square">
            <a:spAutoFit/>
          </a:bodyPr>
          <a:lstStyle/>
          <a:p>
            <a:pPr algn="ctr"/>
            <a:r>
              <a:rPr lang="en-GB" sz="3600" b="1" dirty="0" smtClean="0">
                <a:latin typeface="Comic Sans MS" panose="030F0702030302020204" pitchFamily="66" charset="0"/>
              </a:rPr>
              <a:t>D.A.S.H.</a:t>
            </a:r>
          </a:p>
          <a:p>
            <a:pPr algn="ctr"/>
            <a:endParaRPr lang="en-GB" sz="3600" b="1" dirty="0" smtClean="0">
              <a:latin typeface="Comic Sans MS" panose="030F0702030302020204" pitchFamily="66" charset="0"/>
            </a:endParaRPr>
          </a:p>
          <a:p>
            <a:r>
              <a:rPr lang="en-GB" sz="3600" dirty="0" smtClean="0">
                <a:latin typeface="Comic Sans MS" panose="030F0702030302020204" pitchFamily="66" charset="0"/>
              </a:rPr>
              <a:t>• </a:t>
            </a:r>
            <a:r>
              <a:rPr lang="en-GB" sz="3600" b="1" dirty="0" smtClean="0">
                <a:latin typeface="Comic Sans MS" panose="030F0702030302020204" pitchFamily="66" charset="0"/>
              </a:rPr>
              <a:t>D</a:t>
            </a:r>
            <a:r>
              <a:rPr lang="en-GB" sz="3600" dirty="0" smtClean="0">
                <a:latin typeface="Comic Sans MS" panose="030F0702030302020204" pitchFamily="66" charset="0"/>
              </a:rPr>
              <a:t>efine the behaviour in an observable and</a:t>
            </a:r>
          </a:p>
          <a:p>
            <a:r>
              <a:rPr lang="en-GB" sz="3600" dirty="0" smtClean="0">
                <a:latin typeface="Comic Sans MS" panose="030F0702030302020204" pitchFamily="66" charset="0"/>
              </a:rPr>
              <a:t>  measurable way</a:t>
            </a:r>
          </a:p>
          <a:p>
            <a:r>
              <a:rPr lang="en-GB" sz="3600" dirty="0" smtClean="0">
                <a:latin typeface="Comic Sans MS" panose="030F0702030302020204" pitchFamily="66" charset="0"/>
              </a:rPr>
              <a:t>• </a:t>
            </a:r>
            <a:r>
              <a:rPr lang="en-GB" sz="3600" b="1" dirty="0" smtClean="0">
                <a:latin typeface="Comic Sans MS" panose="030F0702030302020204" pitchFamily="66" charset="0"/>
              </a:rPr>
              <a:t>A</a:t>
            </a:r>
            <a:r>
              <a:rPr lang="en-GB" sz="3600" dirty="0" smtClean="0">
                <a:latin typeface="Comic Sans MS" panose="030F0702030302020204" pitchFamily="66" charset="0"/>
              </a:rPr>
              <a:t>sk people who know the person well about   </a:t>
            </a:r>
          </a:p>
          <a:p>
            <a:r>
              <a:rPr lang="en-GB" sz="3600" dirty="0">
                <a:latin typeface="Comic Sans MS" panose="030F0702030302020204" pitchFamily="66" charset="0"/>
              </a:rPr>
              <a:t> </a:t>
            </a:r>
            <a:r>
              <a:rPr lang="en-GB" sz="3600" dirty="0" smtClean="0">
                <a:latin typeface="Comic Sans MS" panose="030F0702030302020204" pitchFamily="66" charset="0"/>
              </a:rPr>
              <a:t> the behaviour</a:t>
            </a:r>
          </a:p>
          <a:p>
            <a:r>
              <a:rPr lang="en-GB" sz="3600" dirty="0" smtClean="0">
                <a:latin typeface="Comic Sans MS" panose="030F0702030302020204" pitchFamily="66" charset="0"/>
              </a:rPr>
              <a:t>• </a:t>
            </a:r>
            <a:r>
              <a:rPr lang="en-GB" sz="3600" b="1" dirty="0" smtClean="0">
                <a:latin typeface="Comic Sans MS" panose="030F0702030302020204" pitchFamily="66" charset="0"/>
              </a:rPr>
              <a:t>S</a:t>
            </a:r>
            <a:r>
              <a:rPr lang="en-GB" sz="3600" dirty="0" smtClean="0">
                <a:latin typeface="Comic Sans MS" panose="030F0702030302020204" pitchFamily="66" charset="0"/>
              </a:rPr>
              <a:t>ee the behaviour through observation of the</a:t>
            </a:r>
          </a:p>
          <a:p>
            <a:r>
              <a:rPr lang="en-GB" sz="3600" dirty="0">
                <a:latin typeface="Comic Sans MS" panose="030F0702030302020204" pitchFamily="66" charset="0"/>
              </a:rPr>
              <a:t> </a:t>
            </a:r>
            <a:r>
              <a:rPr lang="en-GB" sz="3600" dirty="0" smtClean="0">
                <a:latin typeface="Comic Sans MS" panose="030F0702030302020204" pitchFamily="66" charset="0"/>
              </a:rPr>
              <a:t> person</a:t>
            </a:r>
          </a:p>
          <a:p>
            <a:r>
              <a:rPr lang="en-GB" sz="3600" dirty="0" smtClean="0">
                <a:latin typeface="Comic Sans MS" panose="030F0702030302020204" pitchFamily="66" charset="0"/>
              </a:rPr>
              <a:t>• </a:t>
            </a:r>
            <a:r>
              <a:rPr lang="en-GB" sz="3600" b="1" dirty="0" smtClean="0">
                <a:latin typeface="Comic Sans MS" panose="030F0702030302020204" pitchFamily="66" charset="0"/>
              </a:rPr>
              <a:t>H</a:t>
            </a:r>
            <a:r>
              <a:rPr lang="en-GB" sz="3600" dirty="0" smtClean="0">
                <a:latin typeface="Comic Sans MS" panose="030F0702030302020204" pitchFamily="66" charset="0"/>
              </a:rPr>
              <a:t>ypothesise where, when and why the    </a:t>
            </a:r>
          </a:p>
          <a:p>
            <a:r>
              <a:rPr lang="en-GB" sz="3600" dirty="0">
                <a:latin typeface="Comic Sans MS" panose="030F0702030302020204" pitchFamily="66" charset="0"/>
              </a:rPr>
              <a:t> </a:t>
            </a:r>
            <a:r>
              <a:rPr lang="en-GB" sz="3600" dirty="0" smtClean="0">
                <a:latin typeface="Comic Sans MS" panose="030F0702030302020204" pitchFamily="66" charset="0"/>
              </a:rPr>
              <a:t> observation occurs- what is its function? </a:t>
            </a:r>
            <a:endParaRPr lang="en-GB" sz="3600" dirty="0">
              <a:latin typeface="Comic Sans MS" panose="030F0702030302020204" pitchFamily="66" charset="0"/>
            </a:endParaRPr>
          </a:p>
        </p:txBody>
      </p:sp>
    </p:spTree>
    <p:extLst>
      <p:ext uri="{BB962C8B-B14F-4D97-AF65-F5344CB8AC3E}">
        <p14:creationId xmlns:p14="http://schemas.microsoft.com/office/powerpoint/2010/main" val="24452413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882650" y="416808"/>
            <a:ext cx="10426700" cy="6186309"/>
          </a:xfrm>
          <a:prstGeom prst="rect">
            <a:avLst/>
          </a:prstGeom>
        </p:spPr>
        <p:txBody>
          <a:bodyPr wrap="square">
            <a:spAutoFit/>
          </a:bodyPr>
          <a:lstStyle/>
          <a:p>
            <a:pPr algn="ctr"/>
            <a:r>
              <a:rPr lang="en-GB" sz="3600" b="1" dirty="0" smtClean="0">
                <a:latin typeface="Comic Sans MS" panose="030F0702030302020204" pitchFamily="66" charset="0"/>
              </a:rPr>
              <a:t>How can we Help?</a:t>
            </a:r>
          </a:p>
          <a:p>
            <a:pPr algn="ctr"/>
            <a:endParaRPr lang="en-GB" sz="3600" b="1" dirty="0" smtClean="0">
              <a:latin typeface="Comic Sans MS" panose="030F0702030302020204" pitchFamily="66" charset="0"/>
            </a:endParaRPr>
          </a:p>
          <a:p>
            <a:r>
              <a:rPr lang="en-GB" sz="3600" dirty="0" smtClean="0">
                <a:latin typeface="Comic Sans MS" panose="030F0702030302020204" pitchFamily="66" charset="0"/>
              </a:rPr>
              <a:t>• Encourage children to talk about how their body</a:t>
            </a:r>
          </a:p>
          <a:p>
            <a:r>
              <a:rPr lang="en-GB" sz="3600" dirty="0" smtClean="0">
                <a:latin typeface="Comic Sans MS" panose="030F0702030302020204" pitchFamily="66" charset="0"/>
              </a:rPr>
              <a:t>feels when they experience different types of</a:t>
            </a:r>
          </a:p>
          <a:p>
            <a:r>
              <a:rPr lang="en-GB" sz="3600" dirty="0" smtClean="0">
                <a:latin typeface="Comic Sans MS" panose="030F0702030302020204" pitchFamily="66" charset="0"/>
              </a:rPr>
              <a:t>feelings</a:t>
            </a:r>
          </a:p>
          <a:p>
            <a:r>
              <a:rPr lang="en-GB" sz="3600" dirty="0" smtClean="0">
                <a:latin typeface="Comic Sans MS" panose="030F0702030302020204" pitchFamily="66" charset="0"/>
              </a:rPr>
              <a:t>• Share examples of your own body clues.</a:t>
            </a:r>
          </a:p>
          <a:p>
            <a:r>
              <a:rPr lang="en-GB" sz="3600" dirty="0" smtClean="0">
                <a:latin typeface="Comic Sans MS" panose="030F0702030302020204" pitchFamily="66" charset="0"/>
              </a:rPr>
              <a:t>▪ Happy</a:t>
            </a:r>
          </a:p>
          <a:p>
            <a:r>
              <a:rPr lang="en-GB" sz="3600" dirty="0" smtClean="0">
                <a:latin typeface="Comic Sans MS" panose="030F0702030302020204" pitchFamily="66" charset="0"/>
              </a:rPr>
              <a:t>▪ Sad</a:t>
            </a:r>
          </a:p>
          <a:p>
            <a:r>
              <a:rPr lang="en-GB" sz="3600" dirty="0" smtClean="0">
                <a:latin typeface="Comic Sans MS" panose="030F0702030302020204" pitchFamily="66" charset="0"/>
              </a:rPr>
              <a:t>▪ Angry</a:t>
            </a:r>
          </a:p>
          <a:p>
            <a:r>
              <a:rPr lang="en-GB" sz="3600" dirty="0" smtClean="0">
                <a:latin typeface="Comic Sans MS" panose="030F0702030302020204" pitchFamily="66" charset="0"/>
              </a:rPr>
              <a:t>▪ Worried</a:t>
            </a:r>
            <a:endParaRPr lang="en-GB" sz="3600" dirty="0">
              <a:latin typeface="Comic Sans MS" panose="030F0702030302020204" pitchFamily="66" charset="0"/>
            </a:endParaRPr>
          </a:p>
        </p:txBody>
      </p:sp>
    </p:spTree>
    <p:extLst>
      <p:ext uri="{BB962C8B-B14F-4D97-AF65-F5344CB8AC3E}">
        <p14:creationId xmlns:p14="http://schemas.microsoft.com/office/powerpoint/2010/main" val="14061133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882650" y="896756"/>
            <a:ext cx="10426700" cy="5078313"/>
          </a:xfrm>
          <a:prstGeom prst="rect">
            <a:avLst/>
          </a:prstGeom>
        </p:spPr>
        <p:txBody>
          <a:bodyPr wrap="square">
            <a:spAutoFit/>
          </a:bodyPr>
          <a:lstStyle/>
          <a:p>
            <a:pPr algn="ctr"/>
            <a:r>
              <a:rPr lang="en-GB" sz="3600" b="1" dirty="0" smtClean="0">
                <a:latin typeface="Comic Sans MS" panose="030F0702030302020204" pitchFamily="66" charset="0"/>
              </a:rPr>
              <a:t>Sharing Feelings</a:t>
            </a:r>
          </a:p>
          <a:p>
            <a:pPr algn="ctr"/>
            <a:endParaRPr lang="en-GB" sz="3600" b="1" dirty="0" smtClean="0">
              <a:latin typeface="Comic Sans MS" panose="030F0702030302020204" pitchFamily="66" charset="0"/>
            </a:endParaRPr>
          </a:p>
          <a:p>
            <a:r>
              <a:rPr lang="en-GB" sz="3600" dirty="0" smtClean="0">
                <a:latin typeface="Comic Sans MS" panose="030F0702030302020204" pitchFamily="66" charset="0"/>
              </a:rPr>
              <a:t>• Encourage children to talk about things that upset them including any fears or worries.</a:t>
            </a:r>
          </a:p>
          <a:p>
            <a:endParaRPr lang="en-GB" sz="3600" dirty="0" smtClean="0">
              <a:latin typeface="Comic Sans MS" panose="030F0702030302020204" pitchFamily="66" charset="0"/>
            </a:endParaRPr>
          </a:p>
          <a:p>
            <a:r>
              <a:rPr lang="en-GB" sz="3600" dirty="0" smtClean="0">
                <a:latin typeface="Comic Sans MS" panose="030F0702030302020204" pitchFamily="66" charset="0"/>
              </a:rPr>
              <a:t>• Share some of your own childhood worries and</a:t>
            </a:r>
          </a:p>
          <a:p>
            <a:r>
              <a:rPr lang="en-GB" sz="3600" dirty="0" smtClean="0">
                <a:latin typeface="Comic Sans MS" panose="030F0702030302020204" pitchFamily="66" charset="0"/>
              </a:rPr>
              <a:t>fears. This will help children understand that</a:t>
            </a:r>
          </a:p>
          <a:p>
            <a:r>
              <a:rPr lang="en-GB" sz="3600" dirty="0" smtClean="0">
                <a:latin typeface="Comic Sans MS" panose="030F0702030302020204" pitchFamily="66" charset="0"/>
              </a:rPr>
              <a:t>feeling anxious and worried is normal and okay.</a:t>
            </a:r>
          </a:p>
          <a:p>
            <a:r>
              <a:rPr lang="en-GB" sz="3600" dirty="0" smtClean="0">
                <a:latin typeface="Comic Sans MS" panose="030F0702030302020204" pitchFamily="66" charset="0"/>
              </a:rPr>
              <a:t>We all feel this way sometimes – even adults! </a:t>
            </a:r>
            <a:endParaRPr lang="en-GB" sz="3600" dirty="0">
              <a:latin typeface="Comic Sans MS" panose="030F0702030302020204" pitchFamily="66" charset="0"/>
            </a:endParaRPr>
          </a:p>
        </p:txBody>
      </p:sp>
    </p:spTree>
    <p:extLst>
      <p:ext uri="{BB962C8B-B14F-4D97-AF65-F5344CB8AC3E}">
        <p14:creationId xmlns:p14="http://schemas.microsoft.com/office/powerpoint/2010/main" val="30714077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882650" y="896756"/>
            <a:ext cx="10426700" cy="646331"/>
          </a:xfrm>
          <a:prstGeom prst="rect">
            <a:avLst/>
          </a:prstGeom>
        </p:spPr>
        <p:txBody>
          <a:bodyPr wrap="square">
            <a:spAutoFit/>
          </a:bodyPr>
          <a:lstStyle/>
          <a:p>
            <a:pPr algn="ctr"/>
            <a:r>
              <a:rPr lang="en-GB" sz="3600" b="1" dirty="0" smtClean="0">
                <a:latin typeface="Comic Sans MS" panose="030F0702030302020204" pitchFamily="66" charset="0"/>
              </a:rPr>
              <a:t>Worry Monster or Rubbish Thoughts Bin</a:t>
            </a:r>
            <a:endParaRPr lang="en-GB" sz="3600" dirty="0">
              <a:latin typeface="Comic Sans MS" panose="030F0702030302020204" pitchFamily="66" charset="0"/>
            </a:endParaRPr>
          </a:p>
        </p:txBody>
      </p:sp>
      <p:pic>
        <p:nvPicPr>
          <p:cNvPr id="3" name="Picture 2"/>
          <p:cNvPicPr>
            <a:picLocks noChangeAspect="1"/>
          </p:cNvPicPr>
          <p:nvPr/>
        </p:nvPicPr>
        <p:blipFill>
          <a:blip r:embed="rId3"/>
          <a:stretch>
            <a:fillRect/>
          </a:stretch>
        </p:blipFill>
        <p:spPr>
          <a:xfrm>
            <a:off x="2070100" y="1775680"/>
            <a:ext cx="8051800" cy="4369779"/>
          </a:xfrm>
          <a:prstGeom prst="rect">
            <a:avLst/>
          </a:prstGeom>
        </p:spPr>
      </p:pic>
    </p:spTree>
    <p:extLst>
      <p:ext uri="{BB962C8B-B14F-4D97-AF65-F5344CB8AC3E}">
        <p14:creationId xmlns:p14="http://schemas.microsoft.com/office/powerpoint/2010/main" val="8150393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882650" y="412749"/>
            <a:ext cx="10426700" cy="646331"/>
          </a:xfrm>
          <a:prstGeom prst="rect">
            <a:avLst/>
          </a:prstGeom>
        </p:spPr>
        <p:txBody>
          <a:bodyPr wrap="square">
            <a:spAutoFit/>
          </a:bodyPr>
          <a:lstStyle/>
          <a:p>
            <a:pPr algn="ctr"/>
            <a:r>
              <a:rPr lang="en-GB" sz="3600" b="1" dirty="0" smtClean="0">
                <a:latin typeface="Comic Sans MS" panose="030F0702030302020204" pitchFamily="66" charset="0"/>
              </a:rPr>
              <a:t>Inner Thoughts…</a:t>
            </a:r>
            <a:endParaRPr lang="en-GB" sz="3600" dirty="0">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1828800" y="1122363"/>
            <a:ext cx="8534400" cy="4352925"/>
          </a:xfrm>
          <a:prstGeom prst="rect">
            <a:avLst/>
          </a:prstGeom>
        </p:spPr>
      </p:pic>
      <p:sp>
        <p:nvSpPr>
          <p:cNvPr id="6" name="Rectangle 5"/>
          <p:cNvSpPr/>
          <p:nvPr/>
        </p:nvSpPr>
        <p:spPr>
          <a:xfrm>
            <a:off x="425450" y="5566479"/>
            <a:ext cx="11093450" cy="1200329"/>
          </a:xfrm>
          <a:prstGeom prst="rect">
            <a:avLst/>
          </a:prstGeom>
        </p:spPr>
        <p:txBody>
          <a:bodyPr wrap="square">
            <a:spAutoFit/>
          </a:bodyPr>
          <a:lstStyle/>
          <a:p>
            <a:pPr algn="ctr"/>
            <a:r>
              <a:rPr lang="en-GB" sz="3600" dirty="0" smtClean="0">
                <a:latin typeface="Comic Sans MS" panose="030F0702030302020204" pitchFamily="66" charset="0"/>
              </a:rPr>
              <a:t>The way we THINK influences the way we FEEL and BEHAVE</a:t>
            </a:r>
            <a:endParaRPr lang="en-GB" sz="3600" dirty="0">
              <a:latin typeface="Comic Sans MS" panose="030F0702030302020204" pitchFamily="66" charset="0"/>
            </a:endParaRPr>
          </a:p>
        </p:txBody>
      </p:sp>
    </p:spTree>
    <p:extLst>
      <p:ext uri="{BB962C8B-B14F-4D97-AF65-F5344CB8AC3E}">
        <p14:creationId xmlns:p14="http://schemas.microsoft.com/office/powerpoint/2010/main" val="132713548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225425" y="171449"/>
            <a:ext cx="11741150" cy="6678751"/>
          </a:xfrm>
          <a:prstGeom prst="rect">
            <a:avLst/>
          </a:prstGeom>
        </p:spPr>
        <p:txBody>
          <a:bodyPr wrap="square">
            <a:spAutoFit/>
          </a:bodyPr>
          <a:lstStyle/>
          <a:p>
            <a:pPr algn="ctr"/>
            <a:r>
              <a:rPr lang="en-GB" sz="3200" dirty="0" smtClean="0">
                <a:latin typeface="Comic Sans MS" panose="030F0702030302020204" pitchFamily="66" charset="0"/>
              </a:rPr>
              <a:t>Tips for influencing positive thoughts</a:t>
            </a:r>
          </a:p>
          <a:p>
            <a:pPr algn="ctr"/>
            <a:endParaRPr lang="en-GB" sz="3200" dirty="0" smtClean="0">
              <a:latin typeface="Comic Sans MS" panose="030F0702030302020204" pitchFamily="66" charset="0"/>
            </a:endParaRPr>
          </a:p>
          <a:p>
            <a:r>
              <a:rPr lang="en-GB" sz="2800" dirty="0" smtClean="0">
                <a:latin typeface="Comic Sans MS" panose="030F0702030302020204" pitchFamily="66" charset="0"/>
              </a:rPr>
              <a:t>• Encourage children to focus on the positives of situations and not the negatives.</a:t>
            </a:r>
          </a:p>
          <a:p>
            <a:r>
              <a:rPr lang="en-GB" sz="2800" dirty="0" smtClean="0">
                <a:latin typeface="Comic Sans MS" panose="030F0702030302020204" pitchFamily="66" charset="0"/>
              </a:rPr>
              <a:t>• Help children become aware of their self-talk and assist them in turning negative thoughts into positive and powerful thoughts.</a:t>
            </a:r>
          </a:p>
          <a:p>
            <a:r>
              <a:rPr lang="en-GB" sz="2800" dirty="0" smtClean="0">
                <a:latin typeface="Comic Sans MS" panose="030F0702030302020204" pitchFamily="66" charset="0"/>
              </a:rPr>
              <a:t>• Help children practice replacing unhelpful thoughts with more positive thoughts.</a:t>
            </a:r>
          </a:p>
          <a:p>
            <a:r>
              <a:rPr lang="en-GB" sz="2800" dirty="0" smtClean="0">
                <a:latin typeface="Comic Sans MS" panose="030F0702030302020204" pitchFamily="66" charset="0"/>
              </a:rPr>
              <a:t>• Young people model what they see and hear around them. If you recognise that you are saying unhelpful words or feeling tense or nervous then let children know that you are aware of this. Then demonstrate coming up with an alternative positive way of looking at your situation.</a:t>
            </a:r>
          </a:p>
          <a:p>
            <a:r>
              <a:rPr lang="en-GB" sz="2800" dirty="0" smtClean="0">
                <a:latin typeface="Comic Sans MS" panose="030F0702030302020204" pitchFamily="66" charset="0"/>
              </a:rPr>
              <a:t>• We should model our own success to help children acknowledge their own success. Its ok to be proud of your achievements.</a:t>
            </a:r>
            <a:endParaRPr lang="en-GB" sz="2800" dirty="0">
              <a:latin typeface="Comic Sans MS" panose="030F0702030302020204" pitchFamily="66" charset="0"/>
            </a:endParaRPr>
          </a:p>
        </p:txBody>
      </p:sp>
    </p:spTree>
    <p:extLst>
      <p:ext uri="{BB962C8B-B14F-4D97-AF65-F5344CB8AC3E}">
        <p14:creationId xmlns:p14="http://schemas.microsoft.com/office/powerpoint/2010/main" val="12914527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0"/>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225425" y="724585"/>
            <a:ext cx="11741150" cy="5570756"/>
          </a:xfrm>
          <a:prstGeom prst="rect">
            <a:avLst/>
          </a:prstGeom>
        </p:spPr>
        <p:txBody>
          <a:bodyPr wrap="square">
            <a:spAutoFit/>
          </a:bodyPr>
          <a:lstStyle/>
          <a:p>
            <a:pPr algn="ctr"/>
            <a:r>
              <a:rPr lang="en-GB" sz="3600" dirty="0" smtClean="0">
                <a:latin typeface="Comic Sans MS" panose="030F0702030302020204" pitchFamily="66" charset="0"/>
              </a:rPr>
              <a:t>SELF-ESTEEM</a:t>
            </a:r>
          </a:p>
          <a:p>
            <a:endParaRPr lang="en-GB" sz="3200" dirty="0" smtClean="0">
              <a:latin typeface="Comic Sans MS" panose="030F0702030302020204" pitchFamily="66" charset="0"/>
            </a:endParaRPr>
          </a:p>
          <a:p>
            <a:r>
              <a:rPr lang="en-GB" sz="3600" dirty="0" smtClean="0">
                <a:latin typeface="Comic Sans MS" panose="030F0702030302020204" pitchFamily="66" charset="0"/>
              </a:rPr>
              <a:t>• A huge confidence boost for children is to give them   </a:t>
            </a:r>
          </a:p>
          <a:p>
            <a:r>
              <a:rPr lang="en-GB" sz="3600" dirty="0">
                <a:latin typeface="Comic Sans MS" panose="030F0702030302020204" pitchFamily="66" charset="0"/>
              </a:rPr>
              <a:t> </a:t>
            </a:r>
            <a:r>
              <a:rPr lang="en-GB" sz="3600" dirty="0" smtClean="0">
                <a:latin typeface="Comic Sans MS" panose="030F0702030302020204" pitchFamily="66" charset="0"/>
              </a:rPr>
              <a:t> lots of praise for their attempts at difficult  </a:t>
            </a:r>
          </a:p>
          <a:p>
            <a:r>
              <a:rPr lang="en-GB" sz="3600" dirty="0">
                <a:latin typeface="Comic Sans MS" panose="030F0702030302020204" pitchFamily="66" charset="0"/>
              </a:rPr>
              <a:t> </a:t>
            </a:r>
            <a:r>
              <a:rPr lang="en-GB" sz="3600" dirty="0" smtClean="0">
                <a:latin typeface="Comic Sans MS" panose="030F0702030302020204" pitchFamily="66" charset="0"/>
              </a:rPr>
              <a:t> activities.</a:t>
            </a:r>
          </a:p>
          <a:p>
            <a:r>
              <a:rPr lang="en-GB" sz="3600" dirty="0" smtClean="0">
                <a:latin typeface="Comic Sans MS" panose="030F0702030302020204" pitchFamily="66" charset="0"/>
              </a:rPr>
              <a:t>• Reward children when they try their best e.g. if  </a:t>
            </a:r>
          </a:p>
          <a:p>
            <a:r>
              <a:rPr lang="en-GB" sz="3600" dirty="0">
                <a:latin typeface="Comic Sans MS" panose="030F0702030302020204" pitchFamily="66" charset="0"/>
              </a:rPr>
              <a:t> </a:t>
            </a:r>
            <a:r>
              <a:rPr lang="en-GB" sz="3600" dirty="0" smtClean="0">
                <a:latin typeface="Comic Sans MS" panose="030F0702030302020204" pitchFamily="66" charset="0"/>
              </a:rPr>
              <a:t> they try something they have never tried before or  </a:t>
            </a:r>
          </a:p>
          <a:p>
            <a:r>
              <a:rPr lang="en-GB" sz="3600" dirty="0">
                <a:latin typeface="Comic Sans MS" panose="030F0702030302020204" pitchFamily="66" charset="0"/>
              </a:rPr>
              <a:t> </a:t>
            </a:r>
            <a:r>
              <a:rPr lang="en-GB" sz="3600" dirty="0" smtClean="0">
                <a:latin typeface="Comic Sans MS" panose="030F0702030302020204" pitchFamily="66" charset="0"/>
              </a:rPr>
              <a:t> if they do something that they usually find a bit  </a:t>
            </a:r>
          </a:p>
          <a:p>
            <a:r>
              <a:rPr lang="en-GB" sz="3600" dirty="0">
                <a:latin typeface="Comic Sans MS" panose="030F0702030302020204" pitchFamily="66" charset="0"/>
              </a:rPr>
              <a:t> </a:t>
            </a:r>
            <a:r>
              <a:rPr lang="en-GB" sz="3600" dirty="0" smtClean="0">
                <a:latin typeface="Comic Sans MS" panose="030F0702030302020204" pitchFamily="66" charset="0"/>
              </a:rPr>
              <a:t> scary. Tell them that they should feel proud of  </a:t>
            </a:r>
          </a:p>
          <a:p>
            <a:r>
              <a:rPr lang="en-GB" sz="3600" dirty="0">
                <a:latin typeface="Comic Sans MS" panose="030F0702030302020204" pitchFamily="66" charset="0"/>
              </a:rPr>
              <a:t> </a:t>
            </a:r>
            <a:r>
              <a:rPr lang="en-GB" sz="3600" dirty="0" smtClean="0">
                <a:latin typeface="Comic Sans MS" panose="030F0702030302020204" pitchFamily="66" charset="0"/>
              </a:rPr>
              <a:t> themselves! </a:t>
            </a:r>
            <a:endParaRPr lang="en-GB" sz="3600" dirty="0">
              <a:latin typeface="Comic Sans MS" panose="030F0702030302020204" pitchFamily="66" charset="0"/>
            </a:endParaRPr>
          </a:p>
        </p:txBody>
      </p:sp>
      <p:sp>
        <p:nvSpPr>
          <p:cNvPr id="6" name="Rectangle 5"/>
          <p:cNvSpPr/>
          <p:nvPr/>
        </p:nvSpPr>
        <p:spPr>
          <a:xfrm>
            <a:off x="425450" y="5566479"/>
            <a:ext cx="11093450" cy="646331"/>
          </a:xfrm>
          <a:prstGeom prst="rect">
            <a:avLst/>
          </a:prstGeom>
        </p:spPr>
        <p:txBody>
          <a:bodyPr wrap="square">
            <a:spAutoFit/>
          </a:bodyPr>
          <a:lstStyle/>
          <a:p>
            <a:pPr algn="ctr"/>
            <a:endParaRPr lang="en-GB" sz="3600" dirty="0">
              <a:latin typeface="Comic Sans MS" panose="030F0702030302020204" pitchFamily="66" charset="0"/>
            </a:endParaRPr>
          </a:p>
        </p:txBody>
      </p:sp>
    </p:spTree>
    <p:extLst>
      <p:ext uri="{BB962C8B-B14F-4D97-AF65-F5344CB8AC3E}">
        <p14:creationId xmlns:p14="http://schemas.microsoft.com/office/powerpoint/2010/main" val="19868313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225425" y="201365"/>
            <a:ext cx="11741150" cy="6617196"/>
          </a:xfrm>
          <a:prstGeom prst="rect">
            <a:avLst/>
          </a:prstGeom>
        </p:spPr>
        <p:txBody>
          <a:bodyPr wrap="square">
            <a:spAutoFit/>
          </a:bodyPr>
          <a:lstStyle/>
          <a:p>
            <a:pPr algn="ctr"/>
            <a:r>
              <a:rPr lang="en-GB" sz="3600" dirty="0" smtClean="0">
                <a:latin typeface="Comic Sans MS" panose="030F0702030302020204" pitchFamily="66" charset="0"/>
              </a:rPr>
              <a:t>SELF-ESTEEM </a:t>
            </a:r>
          </a:p>
          <a:p>
            <a:pPr algn="ctr"/>
            <a:endParaRPr lang="en-GB" sz="3600" dirty="0" smtClean="0">
              <a:latin typeface="Comic Sans MS" panose="030F0702030302020204" pitchFamily="66" charset="0"/>
            </a:endParaRPr>
          </a:p>
          <a:p>
            <a:r>
              <a:rPr lang="en-GB" sz="3200" dirty="0" smtClean="0">
                <a:latin typeface="Comic Sans MS" panose="030F0702030302020204" pitchFamily="66" charset="0"/>
              </a:rPr>
              <a:t>• Recognise partial successes (not just for reaching their</a:t>
            </a:r>
          </a:p>
          <a:p>
            <a:r>
              <a:rPr lang="en-GB" sz="3200" dirty="0">
                <a:latin typeface="Comic Sans MS" panose="030F0702030302020204" pitchFamily="66" charset="0"/>
              </a:rPr>
              <a:t> </a:t>
            </a:r>
            <a:r>
              <a:rPr lang="en-GB" sz="3200" dirty="0" smtClean="0">
                <a:latin typeface="Comic Sans MS" panose="030F0702030302020204" pitchFamily="66" charset="0"/>
              </a:rPr>
              <a:t> final goal). This helps children to learn to persist and not</a:t>
            </a:r>
          </a:p>
          <a:p>
            <a:r>
              <a:rPr lang="en-GB" sz="3200" dirty="0" smtClean="0">
                <a:latin typeface="Comic Sans MS" panose="030F0702030302020204" pitchFamily="66" charset="0"/>
              </a:rPr>
              <a:t>  give up when things get difficult (learning to focus on</a:t>
            </a:r>
          </a:p>
          <a:p>
            <a:r>
              <a:rPr lang="en-GB" sz="3200" dirty="0" smtClean="0">
                <a:latin typeface="Comic Sans MS" panose="030F0702030302020204" pitchFamily="66" charset="0"/>
              </a:rPr>
              <a:t>  small, achievable steps).</a:t>
            </a:r>
          </a:p>
          <a:p>
            <a:r>
              <a:rPr lang="en-GB" sz="3200" dirty="0" smtClean="0">
                <a:latin typeface="Comic Sans MS" panose="030F0702030302020204" pitchFamily="66" charset="0"/>
              </a:rPr>
              <a:t>• Encourage children to feel good about themselves when</a:t>
            </a:r>
          </a:p>
          <a:p>
            <a:r>
              <a:rPr lang="en-GB" sz="3200" dirty="0" smtClean="0">
                <a:latin typeface="Comic Sans MS" panose="030F0702030302020204" pitchFamily="66" charset="0"/>
              </a:rPr>
              <a:t>  they have done their best, even if things do not go as</a:t>
            </a:r>
          </a:p>
          <a:p>
            <a:r>
              <a:rPr lang="en-GB" sz="3200" dirty="0" smtClean="0">
                <a:latin typeface="Comic Sans MS" panose="030F0702030302020204" pitchFamily="66" charset="0"/>
              </a:rPr>
              <a:t>  planned. E.g. if a child does something new/faces a fear,</a:t>
            </a:r>
          </a:p>
          <a:p>
            <a:r>
              <a:rPr lang="en-GB" sz="3200" dirty="0" smtClean="0">
                <a:latin typeface="Comic Sans MS" panose="030F0702030302020204" pitchFamily="66" charset="0"/>
              </a:rPr>
              <a:t>  they could say to themselves …</a:t>
            </a:r>
          </a:p>
          <a:p>
            <a:endParaRPr lang="en-GB" sz="3200" dirty="0" smtClean="0">
              <a:latin typeface="Comic Sans MS" panose="030F0702030302020204" pitchFamily="66" charset="0"/>
            </a:endParaRPr>
          </a:p>
          <a:p>
            <a:r>
              <a:rPr lang="en-GB" sz="3200" dirty="0" smtClean="0">
                <a:latin typeface="Comic Sans MS" panose="030F0702030302020204" pitchFamily="66" charset="0"/>
              </a:rPr>
              <a:t>“I am a winner because I tried my best and I know what to</a:t>
            </a:r>
          </a:p>
          <a:p>
            <a:r>
              <a:rPr lang="en-GB" sz="3200" dirty="0" smtClean="0">
                <a:latin typeface="Comic Sans MS" panose="030F0702030302020204" pitchFamily="66" charset="0"/>
              </a:rPr>
              <a:t>do next time”. </a:t>
            </a:r>
            <a:endParaRPr lang="en-GB" sz="3200" dirty="0">
              <a:latin typeface="Comic Sans MS" panose="030F0702030302020204" pitchFamily="66" charset="0"/>
            </a:endParaRPr>
          </a:p>
        </p:txBody>
      </p:sp>
      <p:sp>
        <p:nvSpPr>
          <p:cNvPr id="6" name="Rectangle 5"/>
          <p:cNvSpPr/>
          <p:nvPr/>
        </p:nvSpPr>
        <p:spPr>
          <a:xfrm>
            <a:off x="425450" y="5566479"/>
            <a:ext cx="11093450" cy="646331"/>
          </a:xfrm>
          <a:prstGeom prst="rect">
            <a:avLst/>
          </a:prstGeom>
        </p:spPr>
        <p:txBody>
          <a:bodyPr wrap="square">
            <a:spAutoFit/>
          </a:bodyPr>
          <a:lstStyle/>
          <a:p>
            <a:pPr algn="ctr"/>
            <a:endParaRPr lang="en-GB" sz="3600" dirty="0">
              <a:latin typeface="Comic Sans MS" panose="030F0702030302020204" pitchFamily="66" charset="0"/>
            </a:endParaRPr>
          </a:p>
        </p:txBody>
      </p:sp>
    </p:spTree>
    <p:extLst>
      <p:ext uri="{BB962C8B-B14F-4D97-AF65-F5344CB8AC3E}">
        <p14:creationId xmlns:p14="http://schemas.microsoft.com/office/powerpoint/2010/main" val="29150709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225425" y="201365"/>
            <a:ext cx="11741150" cy="1692771"/>
          </a:xfrm>
          <a:prstGeom prst="rect">
            <a:avLst/>
          </a:prstGeom>
        </p:spPr>
        <p:txBody>
          <a:bodyPr wrap="square">
            <a:spAutoFit/>
          </a:bodyPr>
          <a:lstStyle/>
          <a:p>
            <a:pPr algn="ctr"/>
            <a:r>
              <a:rPr lang="en-GB" sz="3600" dirty="0" smtClean="0">
                <a:latin typeface="Comic Sans MS" panose="030F0702030302020204" pitchFamily="66" charset="0"/>
              </a:rPr>
              <a:t>The Incredible 5 point scale</a:t>
            </a:r>
          </a:p>
          <a:p>
            <a:pPr algn="ctr"/>
            <a:endParaRPr lang="en-GB" sz="3600" dirty="0" smtClean="0">
              <a:latin typeface="Comic Sans MS" panose="030F0702030302020204" pitchFamily="66" charset="0"/>
            </a:endParaRPr>
          </a:p>
          <a:p>
            <a:endParaRPr lang="en-GB" sz="3200" dirty="0">
              <a:latin typeface="Comic Sans MS" panose="030F0702030302020204" pitchFamily="66" charset="0"/>
            </a:endParaRPr>
          </a:p>
        </p:txBody>
      </p:sp>
      <p:sp>
        <p:nvSpPr>
          <p:cNvPr id="6" name="Rectangle 5"/>
          <p:cNvSpPr/>
          <p:nvPr/>
        </p:nvSpPr>
        <p:spPr>
          <a:xfrm>
            <a:off x="425450" y="5566479"/>
            <a:ext cx="11093450" cy="646331"/>
          </a:xfrm>
          <a:prstGeom prst="rect">
            <a:avLst/>
          </a:prstGeom>
        </p:spPr>
        <p:txBody>
          <a:bodyPr wrap="square">
            <a:spAutoFit/>
          </a:bodyPr>
          <a:lstStyle/>
          <a:p>
            <a:pPr algn="ctr"/>
            <a:endParaRPr lang="en-GB" sz="3600" dirty="0">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3332957" y="912347"/>
            <a:ext cx="5532437" cy="5635921"/>
          </a:xfrm>
          <a:prstGeom prst="rect">
            <a:avLst/>
          </a:prstGeom>
        </p:spPr>
      </p:pic>
    </p:spTree>
    <p:extLst>
      <p:ext uri="{BB962C8B-B14F-4D97-AF65-F5344CB8AC3E}">
        <p14:creationId xmlns:p14="http://schemas.microsoft.com/office/powerpoint/2010/main" val="402584933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225425" y="1802686"/>
            <a:ext cx="11741150" cy="2308324"/>
          </a:xfrm>
          <a:prstGeom prst="rect">
            <a:avLst/>
          </a:prstGeom>
        </p:spPr>
        <p:txBody>
          <a:bodyPr wrap="square">
            <a:spAutoFit/>
          </a:bodyPr>
          <a:lstStyle/>
          <a:p>
            <a:pPr algn="ctr"/>
            <a:r>
              <a:rPr lang="en-GB" sz="3600" dirty="0" smtClean="0">
                <a:latin typeface="Comic Sans MS" panose="030F0702030302020204" pitchFamily="66" charset="0"/>
              </a:rPr>
              <a:t>Invest in Down Time </a:t>
            </a:r>
          </a:p>
          <a:p>
            <a:pPr algn="ctr"/>
            <a:endParaRPr lang="en-GB" sz="3600" dirty="0">
              <a:latin typeface="Comic Sans MS" panose="030F0702030302020204" pitchFamily="66" charset="0"/>
            </a:endParaRPr>
          </a:p>
          <a:p>
            <a:pPr algn="ctr"/>
            <a:r>
              <a:rPr lang="en-GB" sz="3600" dirty="0" smtClean="0">
                <a:latin typeface="Comic Sans MS" panose="030F0702030302020204" pitchFamily="66" charset="0"/>
              </a:rPr>
              <a:t>Engaging in relaxation strategies helps to reduce anxious feelings and to remain in control. </a:t>
            </a:r>
            <a:endParaRPr lang="en-GB" sz="3200" dirty="0">
              <a:latin typeface="Comic Sans MS" panose="030F0702030302020204" pitchFamily="66" charset="0"/>
            </a:endParaRPr>
          </a:p>
        </p:txBody>
      </p:sp>
      <p:sp>
        <p:nvSpPr>
          <p:cNvPr id="6" name="Rectangle 5"/>
          <p:cNvSpPr/>
          <p:nvPr/>
        </p:nvSpPr>
        <p:spPr>
          <a:xfrm>
            <a:off x="425450" y="5566479"/>
            <a:ext cx="11093450" cy="646331"/>
          </a:xfrm>
          <a:prstGeom prst="rect">
            <a:avLst/>
          </a:prstGeom>
        </p:spPr>
        <p:txBody>
          <a:bodyPr wrap="square">
            <a:spAutoFit/>
          </a:bodyPr>
          <a:lstStyle/>
          <a:p>
            <a:pPr algn="ctr"/>
            <a:endParaRPr lang="en-GB" sz="3600" dirty="0">
              <a:latin typeface="Comic Sans MS" panose="030F0702030302020204" pitchFamily="66" charset="0"/>
            </a:endParaRPr>
          </a:p>
        </p:txBody>
      </p:sp>
    </p:spTree>
    <p:extLst>
      <p:ext uri="{BB962C8B-B14F-4D97-AF65-F5344CB8AC3E}">
        <p14:creationId xmlns:p14="http://schemas.microsoft.com/office/powerpoint/2010/main" val="365653706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225425" y="201817"/>
            <a:ext cx="11741150" cy="2308324"/>
          </a:xfrm>
          <a:prstGeom prst="rect">
            <a:avLst/>
          </a:prstGeom>
        </p:spPr>
        <p:txBody>
          <a:bodyPr wrap="square">
            <a:spAutoFit/>
          </a:bodyPr>
          <a:lstStyle/>
          <a:p>
            <a:pPr algn="ctr"/>
            <a:r>
              <a:rPr lang="en-GB" sz="3600" dirty="0" smtClean="0">
                <a:latin typeface="Comic Sans MS" panose="030F0702030302020204" pitchFamily="66" charset="0"/>
              </a:rPr>
              <a:t>Some useful books … </a:t>
            </a:r>
          </a:p>
          <a:p>
            <a:pPr algn="ctr"/>
            <a:endParaRPr lang="en-GB" sz="3600" dirty="0">
              <a:latin typeface="Comic Sans MS" panose="030F0702030302020204" pitchFamily="66" charset="0"/>
            </a:endParaRPr>
          </a:p>
          <a:p>
            <a:pPr algn="ctr"/>
            <a:endParaRPr lang="en-GB" sz="3600" dirty="0" smtClean="0">
              <a:latin typeface="Comic Sans MS" panose="030F0702030302020204" pitchFamily="66" charset="0"/>
            </a:endParaRPr>
          </a:p>
          <a:p>
            <a:pPr algn="ctr"/>
            <a:endParaRPr lang="en-GB" sz="3600" dirty="0" smtClean="0">
              <a:latin typeface="Comic Sans MS" panose="030F0702030302020204" pitchFamily="66" charset="0"/>
            </a:endParaRPr>
          </a:p>
        </p:txBody>
      </p:sp>
      <p:sp>
        <p:nvSpPr>
          <p:cNvPr id="6" name="Rectangle 5"/>
          <p:cNvSpPr/>
          <p:nvPr/>
        </p:nvSpPr>
        <p:spPr>
          <a:xfrm>
            <a:off x="425450" y="5566479"/>
            <a:ext cx="11093450" cy="646331"/>
          </a:xfrm>
          <a:prstGeom prst="rect">
            <a:avLst/>
          </a:prstGeom>
        </p:spPr>
        <p:txBody>
          <a:bodyPr wrap="square">
            <a:spAutoFit/>
          </a:bodyPr>
          <a:lstStyle/>
          <a:p>
            <a:pPr algn="ctr"/>
            <a:endParaRPr lang="en-GB" sz="3600" dirty="0">
              <a:latin typeface="Comic Sans MS" panose="030F0702030302020204" pitchFamily="66" charset="0"/>
            </a:endParaRPr>
          </a:p>
        </p:txBody>
      </p:sp>
      <p:pic>
        <p:nvPicPr>
          <p:cNvPr id="2" name="Picture 1"/>
          <p:cNvPicPr>
            <a:picLocks noChangeAspect="1"/>
          </p:cNvPicPr>
          <p:nvPr/>
        </p:nvPicPr>
        <p:blipFill>
          <a:blip r:embed="rId3"/>
          <a:stretch>
            <a:fillRect/>
          </a:stretch>
        </p:blipFill>
        <p:spPr>
          <a:xfrm>
            <a:off x="225425" y="1081570"/>
            <a:ext cx="5791920" cy="4696930"/>
          </a:xfrm>
          <a:prstGeom prst="rect">
            <a:avLst/>
          </a:prstGeom>
        </p:spPr>
      </p:pic>
      <p:pic>
        <p:nvPicPr>
          <p:cNvPr id="3" name="Picture 2"/>
          <p:cNvPicPr>
            <a:picLocks noChangeAspect="1"/>
          </p:cNvPicPr>
          <p:nvPr/>
        </p:nvPicPr>
        <p:blipFill>
          <a:blip r:embed="rId4"/>
          <a:stretch>
            <a:fillRect/>
          </a:stretch>
        </p:blipFill>
        <p:spPr>
          <a:xfrm>
            <a:off x="6239776" y="1062038"/>
            <a:ext cx="5729793" cy="4716462"/>
          </a:xfrm>
          <a:prstGeom prst="rect">
            <a:avLst/>
          </a:prstGeom>
        </p:spPr>
      </p:pic>
    </p:spTree>
    <p:extLst>
      <p:ext uri="{BB962C8B-B14F-4D97-AF65-F5344CB8AC3E}">
        <p14:creationId xmlns:p14="http://schemas.microsoft.com/office/powerpoint/2010/main" val="208127378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p:txBody>
          <a:bodyPr/>
          <a:lstStyle/>
          <a:p>
            <a:endParaRPr lang="en-GB"/>
          </a:p>
        </p:txBody>
      </p:sp>
      <p:sp>
        <p:nvSpPr>
          <p:cNvPr id="9" name="Subtitle 8"/>
          <p:cNvSpPr>
            <a:spLocks noGrp="1"/>
          </p:cNvSpPr>
          <p:nvPr>
            <p:ph type="subTitle" idx="1"/>
          </p:nvPr>
        </p:nvSpPr>
        <p:spPr/>
        <p:txBody>
          <a:bodyPr/>
          <a:lstStyle/>
          <a:p>
            <a:endParaRPr lang="en-GB"/>
          </a:p>
        </p:txBody>
      </p:sp>
      <p:pic>
        <p:nvPicPr>
          <p:cNvPr id="4" name="Picture 3"/>
          <p:cNvPicPr>
            <a:picLocks noChangeAspect="1"/>
          </p:cNvPicPr>
          <p:nvPr/>
        </p:nvPicPr>
        <p:blipFill>
          <a:blip r:embed="rId2"/>
          <a:stretch>
            <a:fillRect/>
          </a:stretch>
        </p:blipFill>
        <p:spPr>
          <a:xfrm>
            <a:off x="0" y="13827"/>
            <a:ext cx="12192000" cy="6844173"/>
          </a:xfrm>
          <a:prstGeom prst="rect">
            <a:avLst/>
          </a:prstGeom>
        </p:spPr>
      </p:pic>
      <p:sp>
        <p:nvSpPr>
          <p:cNvPr id="5" name="Rectangle 4"/>
          <p:cNvSpPr/>
          <p:nvPr/>
        </p:nvSpPr>
        <p:spPr>
          <a:xfrm>
            <a:off x="425450" y="416808"/>
            <a:ext cx="11341100" cy="646331"/>
          </a:xfrm>
          <a:prstGeom prst="rect">
            <a:avLst/>
          </a:prstGeom>
        </p:spPr>
        <p:txBody>
          <a:bodyPr wrap="square">
            <a:spAutoFit/>
          </a:bodyPr>
          <a:lstStyle/>
          <a:p>
            <a:pPr algn="ctr"/>
            <a:endParaRPr lang="en-GB" sz="3600" dirty="0" smtClean="0">
              <a:latin typeface="Comic Sans MS" panose="030F0702030302020204" pitchFamily="66" charset="0"/>
            </a:endParaRPr>
          </a:p>
        </p:txBody>
      </p:sp>
      <p:sp>
        <p:nvSpPr>
          <p:cNvPr id="7" name="Rectangle 6"/>
          <p:cNvSpPr/>
          <p:nvPr/>
        </p:nvSpPr>
        <p:spPr>
          <a:xfrm>
            <a:off x="225425" y="201817"/>
            <a:ext cx="11741150" cy="7171194"/>
          </a:xfrm>
          <a:prstGeom prst="rect">
            <a:avLst/>
          </a:prstGeom>
        </p:spPr>
        <p:txBody>
          <a:bodyPr wrap="square">
            <a:spAutoFit/>
          </a:bodyPr>
          <a:lstStyle/>
          <a:p>
            <a:pPr algn="ctr"/>
            <a:r>
              <a:rPr lang="en-GB" sz="3600" dirty="0" smtClean="0">
                <a:latin typeface="Comic Sans MS" panose="030F0702030302020204" pitchFamily="66" charset="0"/>
              </a:rPr>
              <a:t>Sources of Help for Schools and/or Parents</a:t>
            </a:r>
          </a:p>
          <a:p>
            <a:r>
              <a:rPr lang="en-GB" sz="3600" dirty="0" smtClean="0">
                <a:latin typeface="Comic Sans MS" panose="030F0702030302020204" pitchFamily="66" charset="0"/>
              </a:rPr>
              <a:t>• </a:t>
            </a:r>
            <a:r>
              <a:rPr lang="en-GB" sz="3200" dirty="0" smtClean="0">
                <a:latin typeface="Comic Sans MS" panose="030F0702030302020204" pitchFamily="66" charset="0"/>
              </a:rPr>
              <a:t>The Children and Young People's Mental Health Service (CYPMHS) Online self-help resources at </a:t>
            </a:r>
            <a:r>
              <a:rPr lang="en-GB" sz="3200" dirty="0" err="1" smtClean="0">
                <a:latin typeface="Comic Sans MS" panose="030F0702030302020204" pitchFamily="66" charset="0"/>
              </a:rPr>
              <a:t>MindFresh</a:t>
            </a:r>
            <a:r>
              <a:rPr lang="en-GB" sz="3200" dirty="0" smtClean="0">
                <a:latin typeface="Comic Sans MS" panose="030F0702030302020204" pitchFamily="66" charset="0"/>
              </a:rPr>
              <a:t> here:</a:t>
            </a:r>
          </a:p>
          <a:p>
            <a:r>
              <a:rPr lang="en-GB" sz="3200" dirty="0" smtClean="0">
                <a:latin typeface="Comic Sans MS" panose="030F0702030302020204" pitchFamily="66" charset="0"/>
              </a:rPr>
              <a:t>https://mindfresh.nelft.nhs.uk/ or call 0300 123 4496 to self-refer.</a:t>
            </a:r>
          </a:p>
          <a:p>
            <a:r>
              <a:rPr lang="en-GB" sz="3200" dirty="0" smtClean="0">
                <a:latin typeface="Comic Sans MS" panose="030F0702030302020204" pitchFamily="66" charset="0"/>
              </a:rPr>
              <a:t>• Association for Child Psychology and </a:t>
            </a:r>
            <a:r>
              <a:rPr lang="en-GB" sz="3200" dirty="0" err="1" smtClean="0">
                <a:latin typeface="Comic Sans MS" panose="030F0702030302020204" pitchFamily="66" charset="0"/>
              </a:rPr>
              <a:t>Psychiarty</a:t>
            </a:r>
            <a:r>
              <a:rPr lang="en-GB" sz="3200" dirty="0" smtClean="0">
                <a:latin typeface="Comic Sans MS" panose="030F0702030302020204" pitchFamily="66" charset="0"/>
              </a:rPr>
              <a:t>: 020 7403 7458</a:t>
            </a:r>
          </a:p>
          <a:p>
            <a:r>
              <a:rPr lang="en-GB" sz="3200" dirty="0" smtClean="0">
                <a:latin typeface="Comic Sans MS" panose="030F0702030302020204" pitchFamily="66" charset="0"/>
              </a:rPr>
              <a:t>• </a:t>
            </a:r>
            <a:r>
              <a:rPr lang="en-GB" sz="3200" dirty="0" err="1" smtClean="0">
                <a:latin typeface="Comic Sans MS" panose="030F0702030302020204" pitchFamily="66" charset="0"/>
              </a:rPr>
              <a:t>Parentline</a:t>
            </a:r>
            <a:r>
              <a:rPr lang="en-GB" sz="3200" dirty="0" smtClean="0">
                <a:latin typeface="Comic Sans MS" panose="030F0702030302020204" pitchFamily="66" charset="0"/>
              </a:rPr>
              <a:t>: 01702 554782+</a:t>
            </a:r>
          </a:p>
          <a:p>
            <a:r>
              <a:rPr lang="en-GB" sz="3200" dirty="0" smtClean="0">
                <a:latin typeface="Comic Sans MS" panose="030F0702030302020204" pitchFamily="66" charset="0"/>
              </a:rPr>
              <a:t>• Exploring Parenthood: 020 7221 6681</a:t>
            </a:r>
          </a:p>
          <a:p>
            <a:r>
              <a:rPr lang="en-GB" sz="3200" dirty="0" smtClean="0">
                <a:latin typeface="Comic Sans MS" panose="030F0702030302020204" pitchFamily="66" charset="0"/>
              </a:rPr>
              <a:t>• Mind Info line: 08457 660163</a:t>
            </a:r>
          </a:p>
          <a:p>
            <a:r>
              <a:rPr lang="en-GB" sz="3200" dirty="0" smtClean="0">
                <a:latin typeface="Comic Sans MS" panose="030F0702030302020204" pitchFamily="66" charset="0"/>
              </a:rPr>
              <a:t>• Young Minds 0800 018 2138</a:t>
            </a:r>
          </a:p>
          <a:p>
            <a:pPr algn="ctr"/>
            <a:r>
              <a:rPr lang="en-GB" sz="3200" dirty="0" smtClean="0">
                <a:latin typeface="Comic Sans MS" panose="030F0702030302020204" pitchFamily="66" charset="0"/>
              </a:rPr>
              <a:t>Children can also contact </a:t>
            </a:r>
            <a:r>
              <a:rPr lang="en-GB" sz="3200" dirty="0" err="1" smtClean="0">
                <a:latin typeface="Comic Sans MS" panose="030F0702030302020204" pitchFamily="66" charset="0"/>
              </a:rPr>
              <a:t>childline</a:t>
            </a:r>
            <a:r>
              <a:rPr lang="en-GB" sz="3200" dirty="0" smtClean="0">
                <a:latin typeface="Comic Sans MS" panose="030F0702030302020204" pitchFamily="66" charset="0"/>
              </a:rPr>
              <a:t> which is a confidential helpline. </a:t>
            </a:r>
            <a:r>
              <a:rPr lang="en-GB" sz="3200" dirty="0" err="1" smtClean="0">
                <a:latin typeface="Comic Sans MS" panose="030F0702030302020204" pitchFamily="66" charset="0"/>
              </a:rPr>
              <a:t>Childline</a:t>
            </a:r>
            <a:r>
              <a:rPr lang="en-GB" sz="3200" dirty="0" smtClean="0">
                <a:latin typeface="Comic Sans MS" panose="030F0702030302020204" pitchFamily="66" charset="0"/>
              </a:rPr>
              <a:t>: 0800 1111</a:t>
            </a:r>
          </a:p>
          <a:p>
            <a:pPr algn="ctr"/>
            <a:endParaRPr lang="en-GB" sz="3600" dirty="0" smtClean="0">
              <a:latin typeface="Comic Sans MS" panose="030F0702030302020204" pitchFamily="66" charset="0"/>
            </a:endParaRPr>
          </a:p>
        </p:txBody>
      </p:sp>
      <p:sp>
        <p:nvSpPr>
          <p:cNvPr id="6" name="Rectangle 5"/>
          <p:cNvSpPr/>
          <p:nvPr/>
        </p:nvSpPr>
        <p:spPr>
          <a:xfrm>
            <a:off x="425450" y="5566479"/>
            <a:ext cx="11093450" cy="646331"/>
          </a:xfrm>
          <a:prstGeom prst="rect">
            <a:avLst/>
          </a:prstGeom>
        </p:spPr>
        <p:txBody>
          <a:bodyPr wrap="square">
            <a:spAutoFit/>
          </a:bodyPr>
          <a:lstStyle/>
          <a:p>
            <a:pPr algn="ctr"/>
            <a:endParaRPr lang="en-GB" sz="3600" dirty="0">
              <a:latin typeface="Comic Sans MS" panose="030F0702030302020204" pitchFamily="66" charset="0"/>
            </a:endParaRPr>
          </a:p>
        </p:txBody>
      </p:sp>
    </p:spTree>
    <p:extLst>
      <p:ext uri="{BB962C8B-B14F-4D97-AF65-F5344CB8AC3E}">
        <p14:creationId xmlns:p14="http://schemas.microsoft.com/office/powerpoint/2010/main" val="177304729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TotalTime>
  <Words>1046</Words>
  <Application>Microsoft Office PowerPoint</Application>
  <PresentationFormat>Widescreen</PresentationFormat>
  <Paragraphs>151</Paragraphs>
  <Slides>27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Comic Sans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St Margrets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Lucie Pascall</dc:creator>
  <cp:lastModifiedBy>Denise West</cp:lastModifiedBy>
  <cp:revision>23</cp:revision>
  <dcterms:created xsi:type="dcterms:W3CDTF">2019-12-03T21:22:53Z</dcterms:created>
  <dcterms:modified xsi:type="dcterms:W3CDTF">2019-12-09T19:44:21Z</dcterms:modified>
</cp:coreProperties>
</file>